
<file path=[Content_Types].xml><?xml version="1.0" encoding="utf-8"?>
<Types xmlns="http://schemas.openxmlformats.org/package/2006/content-types"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3" Target="tableStyles.xml" Type="http://schemas.openxmlformats.org/officeDocument/2006/relationships/tableStyles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22.10.2025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C69271A-ABA3-4723-92E8-81A120D61F31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38" name="GroupShape 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9" name="Shape 3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0" name="Shape 4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1" name="Shape 4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22.10.2025</a:t>
            </a:r>
          </a:p>
        </p:txBody>
      </p:sp>
      <p:sp>
        <p:nvSpPr>
          <p:cNvPr hidden="false" id="42" name="Shape 4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3" name="Shape 4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F8BC262A-5950-4E1A-9F8B-BB0BE5EE6B88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50" name="GroupShape 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" name="Shape 51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2" name="Shape 52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3" name="Shape 5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22.10.2025</a:t>
            </a:r>
          </a:p>
        </p:txBody>
      </p:sp>
      <p:sp>
        <p:nvSpPr>
          <p:cNvPr hidden="false" id="54" name="Shape 5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5" name="Shape 5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55EF61FA-AF04-48EE-8631-52CFAB07EC8E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5" name="Shape 65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22.10.2025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9DD8DCB-60A2-47D8-B592-617FB67CBA63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44" name="GroupShape 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5" name="Shape 45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6" name="Shape 46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7" name="Shape 4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22.10.2025</a:t>
            </a:r>
          </a:p>
        </p:txBody>
      </p:sp>
      <p:sp>
        <p:nvSpPr>
          <p:cNvPr hidden="false" id="48" name="Shape 4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9" name="Shape 4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A1A347F3-7E9C-4ABE-A86F-D42DCE18F561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22.10.2025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B9884D81-7A2A-49DA-B7D8-56057A77193B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2" name="Shape 72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22.10.2025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E82B17D6-7FC0-4846-89CF-8403892A1C6E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4" name="GroupShape 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" name="Shape 3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22.10.2025</a:t>
            </a:r>
          </a:p>
        </p:txBody>
      </p:sp>
      <p:sp>
        <p:nvSpPr>
          <p:cNvPr hidden="false" id="36" name="Shape 3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7" name="Shape 3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AD8BF98E-0CBA-4092-B819-61ABE3823662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25" name="GroupShape 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" name="Shape 26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7" name="Shape 27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8" name="Shape 28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9" name="Shape 29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0" name="Shape 30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1" name="Shape 3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22.10.2025</a:t>
            </a:r>
          </a:p>
        </p:txBody>
      </p:sp>
      <p:sp>
        <p:nvSpPr>
          <p:cNvPr hidden="false" id="32" name="Shape 3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3" name="Shape 3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ACDD44E4-776E-409F-BE0B-B0FBA35FC69E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1" name="Shape 21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2" name="Shape 2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22.10.2025</a:t>
            </a:r>
          </a:p>
        </p:txBody>
      </p:sp>
      <p:sp>
        <p:nvSpPr>
          <p:cNvPr hidden="false" id="23" name="Shape 2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4" name="Shape 2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7DDEBD87-FCA2-4E3F-945A-42FEF4D8B3B3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8" name="Shape 58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59" name="Shape 59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22.10.2025</a:t>
            </a: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BBD933B8-3001-4C7D-9984-4AA85AA88B2D}" type="slidenum">
              <a:t>&lt;#&gt;</a:t>
            </a:fld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22.10.2025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440C73-DA26-4AC6-8A6E-CADAA3BEABD1}" type="slidenum">
              <a:t>&lt;#&gt;</a:t>
            </a:fld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latin typeface="+mn-lt"/>
          <a:ea typeface="+mn-ea"/>
          <a:cs typeface="+mn-cs"/>
        </a:defRPr>
      </a:lvl1pPr>
      <a:lvl2pPr algn="l" indent="0" lvl="1" marL="457200">
        <a:defRPr sz="1800">
          <a:latin typeface="+mn-lt"/>
          <a:ea typeface="+mn-ea"/>
          <a:cs typeface="+mn-cs"/>
        </a:defRPr>
      </a:lvl2pPr>
      <a:lvl3pPr algn="l" indent="0" lvl="2" marL="914400">
        <a:defRPr sz="1800">
          <a:latin typeface="+mn-lt"/>
          <a:ea typeface="+mn-ea"/>
          <a:cs typeface="+mn-cs"/>
        </a:defRPr>
      </a:lvl3pPr>
      <a:lvl4pPr algn="l" indent="0" lvl="3" marL="1371600">
        <a:defRPr sz="1800">
          <a:latin typeface="+mn-lt"/>
          <a:ea typeface="+mn-ea"/>
          <a:cs typeface="+mn-cs"/>
        </a:defRPr>
      </a:lvl4pPr>
      <a:lvl5pPr algn="l" indent="0" lvl="4" marL="1828800">
        <a:defRPr sz="1800">
          <a:latin typeface="+mn-lt"/>
          <a:ea typeface="+mn-ea"/>
          <a:cs typeface="+mn-cs"/>
        </a:defRPr>
      </a:lvl5pPr>
      <a:lvl6pPr algn="l" indent="0" lvl="5" marL="2286000">
        <a:defRPr sz="1800">
          <a:latin typeface="+mn-lt"/>
          <a:ea typeface="+mn-ea"/>
          <a:cs typeface="+mn-cs"/>
        </a:defRPr>
      </a:lvl6pPr>
      <a:lvl7pPr algn="l" indent="0" lvl="6" marL="2743200">
        <a:defRPr sz="1800">
          <a:latin typeface="+mn-lt"/>
          <a:ea typeface="+mn-ea"/>
          <a:cs typeface="+mn-cs"/>
        </a:defRPr>
      </a:lvl7pPr>
      <a:lvl8pPr algn="l" indent="0" lvl="7" marL="3200400">
        <a:defRPr sz="1800">
          <a:latin typeface="+mn-lt"/>
          <a:ea typeface="+mn-ea"/>
          <a:cs typeface="+mn-cs"/>
        </a:defRPr>
      </a:lvl8pPr>
      <a:lvl9pPr algn="l" indent="0" lvl="8" marL="3657600">
        <a:defRPr sz="18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media/2.png" Type="http://schemas.openxmlformats.org/officeDocument/2006/relationships/image"/>
  <Relationship Id="rId3" Target="../media/3.png" Type="http://schemas.openxmlformats.org/officeDocument/2006/relationships/image"/>
  <Relationship Id="rId4" Target="../media/4.png" Type="http://schemas.openxmlformats.org/officeDocument/2006/relationships/image"/>
  <Relationship Id="rId5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6.png" Type="http://schemas.openxmlformats.org/officeDocument/2006/relationships/image"/>
  <Relationship Id="rId2" Target="../media/7.png" Type="http://schemas.openxmlformats.org/officeDocument/2006/relationships/image"/>
  <Relationship Id="rId3" Target="../slideLayouts/slideLayout6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5.png" Type="http://schemas.openxmlformats.org/officeDocument/2006/relationships/image"/>
  <Relationship Id="rId2" Target="../slideLayouts/slideLayout4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6.png" Type="http://schemas.openxmlformats.org/officeDocument/2006/relationships/image"/>
  <Relationship Id="rId2" Target="../media/7.png" Type="http://schemas.openxmlformats.org/officeDocument/2006/relationships/image"/>
  <Relationship Id="rId3" Target="../media/8.png" Type="http://schemas.openxmlformats.org/officeDocument/2006/relationships/image"/>
  <Relationship Id="rId4" Target="../slideLayouts/slideLayout6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9.png" Type="http://schemas.openxmlformats.org/officeDocument/2006/relationships/image"/>
  <Relationship Id="rId2" Target="../media/10.png" Type="http://schemas.openxmlformats.org/officeDocument/2006/relationships/image"/>
  <Relationship Id="rId3" Target="../slideLayouts/slideLayout4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11.png" Type="http://schemas.openxmlformats.org/officeDocument/2006/relationships/image"/>
  <Relationship Id="rId2" Target="../media/12.png" Type="http://schemas.openxmlformats.org/officeDocument/2006/relationships/image"/>
  <Relationship Id="rId3" Target="../slideLayouts/slideLayout6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24" Target="../media/34.png" Type="http://schemas.openxmlformats.org/officeDocument/2006/relationships/image"/>
  <Relationship Id="rId17" Target="../media/27.png" Type="http://schemas.openxmlformats.org/officeDocument/2006/relationships/image"/>
  <Relationship Id="rId28" Target="../slideLayouts/slideLayout6.xml" Type="http://schemas.openxmlformats.org/officeDocument/2006/relationships/slideLayout"/>
  <Relationship Id="rId7" Target="../media/17.png" Type="http://schemas.openxmlformats.org/officeDocument/2006/relationships/image"/>
  <Relationship Id="rId26" Target="../media/36.png" Type="http://schemas.openxmlformats.org/officeDocument/2006/relationships/image"/>
  <Relationship Id="rId6" Target="../media/16.png" Type="http://schemas.openxmlformats.org/officeDocument/2006/relationships/image"/>
  <Relationship Id="rId14" Target="../media/24.png" Type="http://schemas.openxmlformats.org/officeDocument/2006/relationships/image"/>
  <Relationship Id="rId13" Target="../media/23.png" Type="http://schemas.openxmlformats.org/officeDocument/2006/relationships/image"/>
  <Relationship Id="rId22" Target="../media/32.png" Type="http://schemas.openxmlformats.org/officeDocument/2006/relationships/image"/>
  <Relationship Id="rId18" Target="../media/28.png" Type="http://schemas.openxmlformats.org/officeDocument/2006/relationships/image"/>
  <Relationship Id="rId4" Target="../media/14.png" Type="http://schemas.openxmlformats.org/officeDocument/2006/relationships/image"/>
  <Relationship Id="rId3" Target="../media/13.png" Type="http://schemas.openxmlformats.org/officeDocument/2006/relationships/image"/>
  <Relationship Id="rId12" Target="../media/22.png" Type="http://schemas.openxmlformats.org/officeDocument/2006/relationships/image"/>
  <Relationship Id="rId25" Target="../media/35.png" Type="http://schemas.openxmlformats.org/officeDocument/2006/relationships/image"/>
  <Relationship Id="rId10" Target="../media/20.png" Type="http://schemas.openxmlformats.org/officeDocument/2006/relationships/image"/>
  <Relationship Id="rId27" Target="../media/37.png" Type="http://schemas.openxmlformats.org/officeDocument/2006/relationships/image"/>
  <Relationship Id="rId19" Target="../media/29.png" Type="http://schemas.openxmlformats.org/officeDocument/2006/relationships/image"/>
  <Relationship Id="rId5" Target="../media/15.png" Type="http://schemas.openxmlformats.org/officeDocument/2006/relationships/image"/>
  <Relationship Id="rId11" Target="../media/21.png" Type="http://schemas.openxmlformats.org/officeDocument/2006/relationships/image"/>
  <Relationship Id="rId8" Target="../media/18.png" Type="http://schemas.openxmlformats.org/officeDocument/2006/relationships/image"/>
  <Relationship Id="rId16" Target="../media/26.png" Type="http://schemas.openxmlformats.org/officeDocument/2006/relationships/image"/>
  <Relationship Id="rId20" Target="../media/30.png" Type="http://schemas.openxmlformats.org/officeDocument/2006/relationships/image"/>
  <Relationship Id="rId2" Target="../media/7.png" Type="http://schemas.openxmlformats.org/officeDocument/2006/relationships/image"/>
  <Relationship Id="rId21" Target="../media/31.png" Type="http://schemas.openxmlformats.org/officeDocument/2006/relationships/image"/>
  <Relationship Id="rId9" Target="../media/19.png" Type="http://schemas.openxmlformats.org/officeDocument/2006/relationships/image"/>
  <Relationship Id="rId15" Target="../media/25.png" Type="http://schemas.openxmlformats.org/officeDocument/2006/relationships/image"/>
  <Relationship Id="rId23" Target="../media/33.png" Type="http://schemas.openxmlformats.org/officeDocument/2006/relationships/image"/>
  <Relationship Id="rId1" Target="../media/6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1" Target="../media/38.png" Type="http://schemas.openxmlformats.org/officeDocument/2006/relationships/image"/>
  <Relationship Id="rId2" Target="../slideLayouts/slideLayout6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38.png" Type="http://schemas.openxmlformats.org/officeDocument/2006/relationships/image"/>
  <Relationship Id="rId2" Target="../slideLayouts/slideLayout6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prstGeom prst="rect">
            <a:avLst/>
          </a:prstGeom>
          <a:solidFill>
            <a:srgbClr val="0E5C4A"/>
          </a:solidFill>
          <a:ln>
            <a:noFill/>
          </a:ln>
        </p:spPr>
        <p:txBody>
          <a:bodyPr anchor="ctr" bIns="45720" lIns="91440" rIns="91440" tIns="45720"/>
          <a:p>
            <a:pPr algn="l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79" name="Picture 7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4056114" cy="2161592"/>
          </a:xfrm>
          <a:prstGeom prst="rect">
            <a:avLst/>
          </a:prstGeom>
        </p:spPr>
      </p:pic>
      <p:pic>
        <p:nvPicPr>
          <p:cNvPr hidden="false" id="81" name="Picture 8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802168" y="4696408"/>
            <a:ext cx="3389831" cy="2161592"/>
          </a:xfrm>
          <a:prstGeom prst="rect">
            <a:avLst/>
          </a:prstGeom>
        </p:spPr>
      </p:pic>
      <p:pic>
        <p:nvPicPr>
          <p:cNvPr hidden="false" id="83" name="Picture 8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9538314" y="349848"/>
            <a:ext cx="2170566" cy="966204"/>
          </a:xfrm>
          <a:prstGeom prst="rect">
            <a:avLst/>
          </a:prstGeom>
        </p:spPr>
      </p:pic>
      <p:sp>
        <p:nvSpPr>
          <p:cNvPr hidden="false" id="84" name="Shape 84"/>
          <p:cNvSpPr txBox="true"/>
          <p:nvPr isPhoto="false">
            <p:ph idx="0" type="title"/>
          </p:nvPr>
        </p:nvSpPr>
        <p:spPr>
          <a:xfrm flipH="false" flipV="false" rot="0">
            <a:off x="2166782" y="1464170"/>
            <a:ext cx="8456814" cy="23876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l">
              <a:lnSpc>
                <a:spcPct val="90000"/>
              </a:lnSpc>
              <a:buNone/>
            </a:pPr>
            <a:br>
              <a:rPr sz="2400">
                <a:solidFill>
                  <a:srgbClr val="E6E5D1"/>
                </a:solidFill>
                <a:latin typeface="Roboto ExtraBold"/>
                <a:ea typeface="Roboto ExtraBold"/>
                <a:cs typeface="Roboto ExtraBold"/>
              </a:rPr>
            </a:br>
            <a:r>
              <a:rPr sz="180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.</a:t>
            </a:r>
            <a:br>
              <a:rPr sz="180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</a:br>
            <a:br>
              <a:rPr sz="180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</a:br>
            <a:br>
              <a:rPr sz="2400">
                <a:solidFill>
                  <a:srgbClr val="E6E5D1"/>
                </a:solidFill>
                <a:latin typeface="Roboto ExtraBold"/>
                <a:ea typeface="Roboto ExtraBold"/>
                <a:cs typeface="Roboto ExtraBold"/>
              </a:rPr>
            </a:br>
            <a:r>
              <a:rPr sz="2400">
                <a:solidFill>
                  <a:srgbClr val="E6E5D1"/>
                </a:solidFill>
                <a:latin typeface="Roboto ExtraBold"/>
                <a:ea typeface="Roboto ExtraBold"/>
                <a:cs typeface="Roboto ExtraBold"/>
              </a:rPr>
              <a:t>открытый образовательный форум</a:t>
            </a:r>
            <a:r>
              <a:rPr sz="3200">
                <a:solidFill>
                  <a:srgbClr val="E6E5D1"/>
                </a:solidFill>
                <a:latin typeface="Roboto ExtraBold"/>
                <a:ea typeface="Roboto ExtraBold"/>
                <a:cs typeface="Roboto ExtraBold"/>
              </a:rPr>
              <a:t> </a:t>
            </a:r>
            <a:br>
              <a:rPr sz="4600">
                <a:solidFill>
                  <a:srgbClr val="E6E5D1"/>
                </a:solidFill>
                <a:latin typeface="Roboto ExtraBold"/>
                <a:ea typeface="Roboto ExtraBold"/>
                <a:cs typeface="Roboto ExtraBold"/>
              </a:rPr>
            </a:br>
            <a:r>
              <a:rPr sz="7300">
                <a:solidFill>
                  <a:srgbClr val="E6E5D1"/>
                </a:solidFill>
                <a:latin typeface="Roboto ExtraBold"/>
                <a:ea typeface="Roboto ExtraBold"/>
                <a:cs typeface="Roboto ExtraBold"/>
              </a:rPr>
              <a:t>ПЕДАГОГИЧЕСКАЯ СИБИРЬ - 2025</a:t>
            </a:r>
          </a:p>
        </p:txBody>
      </p:sp>
      <p:sp>
        <p:nvSpPr>
          <p:cNvPr hidden="false" id="85" name="Shape 85"/>
          <p:cNvSpPr txBox="true"/>
          <p:nvPr isPhoto="false">
            <p:ph idx="1" type="subTitle"/>
          </p:nvPr>
        </p:nvSpPr>
        <p:spPr>
          <a:xfrm flipH="false" flipV="false" rot="0">
            <a:off x="2252746" y="4192527"/>
            <a:ext cx="6226234" cy="116235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l" indent="0" marL="0">
              <a:lnSpc>
                <a:spcPct val="100000"/>
              </a:lnSpc>
              <a:spcBef>
                <a:spcPts val="1000"/>
              </a:spcBef>
              <a:buFont typeface="Arial"/>
              <a:buNone/>
            </a:pPr>
            <a:r>
              <a:rPr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ДИАЛОГ ОБРАЗОВАНИЯ И  ОБЩЕСТВА – ОСНОВА БУДУЩЕГО СТРАНЫ</a:t>
            </a:r>
            <a:endParaRPr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87" name="Picture 87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4199585" y="199313"/>
            <a:ext cx="1677015" cy="633637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54" name="GroupShape 3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56" name="Picture 35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1" y="0"/>
            <a:ext cx="934277" cy="1401417"/>
          </a:xfrm>
          <a:prstGeom prst="rect">
            <a:avLst/>
          </a:prstGeom>
        </p:spPr>
      </p:pic>
      <p:pic>
        <p:nvPicPr>
          <p:cNvPr hidden="false" id="358" name="Picture 35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082771" y="4834159"/>
            <a:ext cx="3109228" cy="1981372"/>
          </a:xfrm>
          <a:prstGeom prst="rect">
            <a:avLst/>
          </a:prstGeom>
        </p:spPr>
      </p:pic>
      <p:sp>
        <p:nvSpPr>
          <p:cNvPr hidden="false" id="359" name="Shape 359"/>
          <p:cNvSpPr txBox="false"/>
          <p:nvPr isPhoto="false"/>
        </p:nvSpPr>
        <p:spPr>
          <a:xfrm flipH="false" flipV="false" rot="0">
            <a:off x="1030778" y="66331"/>
            <a:ext cx="9983586" cy="600164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90170" marL="0">
              <a:spcAft>
                <a:spcPts val="0"/>
              </a:spcAft>
            </a:pP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«Сила страны не в пространстве, </a:t>
            </a:r>
            <a:endParaRPr b="true" sz="480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indent="90170" marL="0">
              <a:spcAft>
                <a:spcPts val="0"/>
              </a:spcAft>
            </a:pP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даже </a:t>
            </a: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не в числе жителей</a:t>
            </a: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,…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90170" marL="0">
              <a:spcAft>
                <a:spcPts val="0"/>
              </a:spcAft>
            </a:pP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сила </a:t>
            </a: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страны в числе просвещенных, энергичных, трудолюбивых, стойких деятелей, </a:t>
            </a:r>
            <a:endParaRPr b="true" sz="480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indent="90170" marL="0">
              <a:spcAft>
                <a:spcPts val="0"/>
              </a:spcAft>
            </a:pP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 </a:t>
            </a: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это </a:t>
            </a: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дело </a:t>
            </a: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воспитания и образования» </a:t>
            </a:r>
            <a:endParaRPr b="true" sz="480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indent="90170" marL="0">
              <a:spcAft>
                <a:spcPts val="0"/>
              </a:spcAft>
            </a:pP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b="true" i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В.П. Вахтеров</a:t>
            </a:r>
            <a:r>
              <a:rPr b="true" sz="4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b="true" sz="480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8" name="GroupShape 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9" name="Shape 89"/>
          <p:cNvSpPr txBox="true"/>
          <p:nvPr isPhoto="false">
            <p:ph idx="0" type="title"/>
          </p:nvPr>
        </p:nvSpPr>
        <p:spPr>
          <a:xfrm flipH="false" flipV="false" rot="0">
            <a:off x="781644" y="263896"/>
            <a:ext cx="10515600" cy="1325563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l">
              <a:lnSpc>
                <a:spcPct val="90000"/>
              </a:lnSpc>
              <a:buNone/>
            </a:pPr>
            <a:r>
              <a:rPr b="true" sz="2800">
                <a:solidFill>
                  <a:srgbClr val="0E5C4A"/>
                </a:solidFill>
                <a:latin typeface="Roboto ExtraBold"/>
                <a:ea typeface="Roboto ExtraBold"/>
                <a:cs typeface="Roboto ExtraBold"/>
              </a:rPr>
              <a:t>ПЕДАГОГИЧЕСКАЯ СИБИРЬ – 2025</a:t>
            </a:r>
            <a:br>
              <a:rPr b="true" sz="2800">
                <a:solidFill>
                  <a:srgbClr val="0E5C4A"/>
                </a:solidFill>
                <a:latin typeface="Roboto ExtraBold"/>
                <a:ea typeface="Roboto ExtraBold"/>
                <a:cs typeface="Roboto ExtraBold"/>
              </a:rPr>
            </a:br>
            <a:r>
              <a:rPr b="true" sz="2800">
                <a:solidFill>
                  <a:srgbClr val="0E5C4A"/>
                </a:solidFill>
                <a:latin typeface="Roboto ExtraBold"/>
                <a:ea typeface="Roboto ExtraBold"/>
                <a:cs typeface="Roboto ExtraBold"/>
              </a:rPr>
              <a:t>«диалог образования и общества – основа будущего страны»</a:t>
            </a:r>
          </a:p>
        </p:txBody>
      </p:sp>
      <p:sp>
        <p:nvSpPr>
          <p:cNvPr hidden="false" id="90" name="Shape 90"/>
          <p:cNvSpPr txBox="false"/>
          <p:nvPr isPhoto="false"/>
        </p:nvSpPr>
        <p:spPr>
          <a:xfrm flipH="false" flipV="false" rot="0">
            <a:off x="666572" y="0"/>
            <a:ext cx="0" cy="804930"/>
          </a:xfrm>
          <a:prstGeom prst="line">
            <a:avLst/>
          </a:prstGeom>
          <a:ln w="19050">
            <a:solidFill>
              <a:srgbClr val="FE660C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92" name="Picture 9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9084365" y="4875886"/>
            <a:ext cx="3107635" cy="1982113"/>
          </a:xfrm>
          <a:prstGeom prst="rect">
            <a:avLst/>
          </a:prstGeom>
        </p:spPr>
      </p:pic>
      <p:sp>
        <p:nvSpPr>
          <p:cNvPr hidden="false" id="93" name="Shape 93"/>
          <p:cNvSpPr txBox="false"/>
          <p:nvPr isPhoto="false"/>
        </p:nvSpPr>
        <p:spPr>
          <a:xfrm flipH="false" flipV="false" rot="0">
            <a:off x="666572" y="1589459"/>
            <a:ext cx="10879806" cy="120032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8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ЦЕЛЬ </a:t>
            </a:r>
            <a:br>
              <a:rPr b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b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диалога между обществом и образовательными организациями, педагогическими работниками, учеными для обсуждения актуальных вопросов устойчивого развития образования в Сибирском регионе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4" name="Shape 94"/>
          <p:cNvSpPr txBox="false"/>
          <p:nvPr isPhoto="false"/>
        </p:nvSpPr>
        <p:spPr>
          <a:xfrm flipH="false" flipV="false" rot="0">
            <a:off x="666571" y="3197112"/>
            <a:ext cx="8535617" cy="323627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15000"/>
              </a:lnSpc>
              <a:spcAft>
                <a:spcPts val="0"/>
              </a:spcAft>
            </a:pPr>
            <a:r>
              <a:rPr b="true" sz="18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ЗАДАЧИ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-285750" marL="285750">
              <a:lnSpc>
                <a:spcPct val="115000"/>
              </a:lnSpc>
              <a:spcAft>
                <a:spcPts val="0"/>
              </a:spcAft>
              <a:buFont typeface="Wingdings"/>
              <a:buChar char="§"/>
            </a:pPr>
            <a:r>
              <a:rPr>
                <a:solidFill>
                  <a:srgbClr val="000000"/>
                </a:solidFill>
              </a:rPr>
              <a:t>продолжить обсуждение основных стратегических задач с привлечением основных заинтересованных субъектов общества</a:t>
            </a:r>
          </a:p>
          <a:p>
            <a:pPr algn="just" indent="-285750" marL="285750">
              <a:lnSpc>
                <a:spcPct val="115000"/>
              </a:lnSpc>
              <a:spcAft>
                <a:spcPts val="0"/>
              </a:spcAft>
              <a:buFont typeface="Wingdings"/>
              <a:buChar char="§"/>
            </a:pPr>
            <a:r>
              <a:rPr>
                <a:solidFill>
                  <a:srgbClr val="000000"/>
                </a:solidFill>
              </a:rPr>
              <a:t>представить лучшие формы подготовки, профессионального развития и научно-методического сопровождения педагогических работников и управленческих кадров</a:t>
            </a:r>
          </a:p>
          <a:p>
            <a:pPr algn="just" indent="-285750" marL="285750">
              <a:lnSpc>
                <a:spcPct val="115000"/>
              </a:lnSpc>
              <a:spcAft>
                <a:spcPts val="0"/>
              </a:spcAft>
              <a:buFont typeface="Wingdings"/>
              <a:buChar char="§"/>
            </a:pPr>
            <a:r>
              <a:rPr>
                <a:solidFill>
                  <a:srgbClr val="000000"/>
                </a:solidFill>
              </a:rPr>
              <a:t>рассмотреть образовательные практики, ресурсы и возможности обновления современной школы для реализации национальных целей развития Российской Федерации.</a:t>
            </a:r>
          </a:p>
          <a:p>
            <a:pPr algn="l" indent="-285750" marL="285750">
              <a:spcAft>
                <a:spcPts val="0"/>
              </a:spcAft>
              <a:buFont typeface="Wingdings"/>
              <a:buChar char="§"/>
            </a:pPr>
            <a:r>
              <a:rPr>
                <a:solidFill>
                  <a:srgbClr val="000000"/>
                </a:solidFill>
              </a:rPr>
              <a:t>продолжить обмен лучшими научными и образовательными практиками</a:t>
            </a: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5" name="GroupShape 9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6" name="Shape 96"/>
          <p:cNvSpPr txBox="true"/>
          <p:nvPr isPhoto="false"/>
        </p:nvSpPr>
        <p:spPr>
          <a:xfrm flipH="false" flipV="false" rot="0">
            <a:off x="1168909" y="168964"/>
            <a:ext cx="4705658" cy="1061319"/>
          </a:xfrm>
          <a:prstGeom prst="rect">
            <a:avLst/>
          </a:prstGeom>
        </p:spPr>
        <p:txBody>
          <a:bodyPr anchor="b" bIns="45720" lIns="91440" rIns="91440" tIns="45720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>
              <a:lnSpc>
                <a:spcPct val="90000"/>
              </a:lnSpc>
              <a:buNone/>
            </a:pPr>
            <a:r>
              <a:rPr b="true" sz="3600">
                <a:solidFill>
                  <a:schemeClr val="accent2">
                    <a:lumMod val="75000"/>
                  </a:schemeClr>
                </a:solidFill>
                <a:latin typeface="Roboto ExtraBold"/>
                <a:ea typeface="Roboto ExtraBold"/>
                <a:cs typeface="Roboto ExtraBold"/>
              </a:rPr>
              <a:t>АРХИТЕКТУРА ФОРУМА</a:t>
            </a:r>
            <a:endParaRPr sz="3600">
              <a:solidFill>
                <a:schemeClr val="accent2">
                  <a:lumMod val="75000"/>
                </a:schemeClr>
              </a:solidFill>
              <a:latin typeface="Arial Black"/>
              <a:ea typeface="Arial Black"/>
              <a:cs typeface="Arial Black"/>
            </a:endParaRPr>
          </a:p>
        </p:txBody>
      </p:sp>
      <p:pic>
        <p:nvPicPr>
          <p:cNvPr hidden="false" id="98" name="Picture 9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1" y="0"/>
            <a:ext cx="934277" cy="1401417"/>
          </a:xfrm>
          <a:prstGeom prst="rect">
            <a:avLst/>
          </a:prstGeom>
        </p:spPr>
      </p:pic>
      <p:sp>
        <p:nvSpPr>
          <p:cNvPr hidden="false" id="99" name="Shape 99"/>
          <p:cNvSpPr txBox="false"/>
          <p:nvPr isPhoto="false"/>
        </p:nvSpPr>
        <p:spPr>
          <a:xfrm flipH="false" flipV="false" rot="0">
            <a:off x="407324" y="1401417"/>
            <a:ext cx="10839796" cy="35394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514350" marL="514350">
              <a:buFont typeface="+mn-lt"/>
              <a:buAutoNum startAt="1" type="arabicPeriod"/>
            </a:pPr>
            <a:r>
              <a:rPr b="true" sz="2800">
                <a:solidFill>
                  <a:schemeClr val="accent6">
                    <a:lumMod val="50000"/>
                  </a:schemeClr>
                </a:solidFill>
              </a:rPr>
              <a:t>ТЕМАТИЧЕСКИЕ ТРЕКИ («</a:t>
            </a:r>
            <a:r>
              <a:rPr sz="2800">
                <a:solidFill>
                  <a:schemeClr val="accent6">
                    <a:lumMod val="50000"/>
                  </a:schemeClr>
                </a:solidFill>
              </a:rPr>
              <a:t>стержневые» конференции, научные мероприятия, публичные лекции </a:t>
            </a:r>
            <a:r>
              <a:rPr sz="2800">
                <a:solidFill>
                  <a:schemeClr val="accent6">
                    <a:lumMod val="50000"/>
                  </a:schemeClr>
                </a:solidFill>
              </a:rPr>
              <a:t>профессоров…) </a:t>
            </a:r>
            <a:endParaRPr sz="2800">
              <a:solidFill>
                <a:schemeClr val="accent6">
                  <a:lumMod val="50000"/>
                </a:schemeClr>
              </a:solidFill>
            </a:endParaRPr>
          </a:p>
          <a:p>
            <a:pPr algn="l" indent="0" marL="0"/>
            <a:endParaRPr sz="2800">
              <a:solidFill>
                <a:schemeClr val="accent6">
                  <a:lumMod val="50000"/>
                </a:schemeClr>
              </a:solidFill>
            </a:endParaRPr>
          </a:p>
          <a:p>
            <a:pPr algn="l" indent="0" marL="0"/>
            <a:r>
              <a:rPr sz="280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b="true" sz="2800">
                <a:solidFill>
                  <a:schemeClr val="accent6">
                    <a:lumMod val="50000"/>
                  </a:schemeClr>
                </a:solidFill>
              </a:rPr>
              <a:t>МЕРОПРИЯТИЯ </a:t>
            </a:r>
            <a:r>
              <a:rPr b="true" sz="280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b="true" sz="2800">
                <a:solidFill>
                  <a:schemeClr val="accent6">
                    <a:lumMod val="50000"/>
                  </a:schemeClr>
                </a:solidFill>
              </a:rPr>
              <a:t> «СПУТНИКИ» </a:t>
            </a:r>
            <a:r>
              <a:rPr sz="2800">
                <a:solidFill>
                  <a:schemeClr val="accent6">
                    <a:lumMod val="50000"/>
                  </a:schemeClr>
                </a:solidFill>
              </a:rPr>
              <a:t>(мастер-классы, практикумы, творческие мастерские на площадках </a:t>
            </a:r>
            <a:r>
              <a:rPr sz="2800">
                <a:solidFill>
                  <a:schemeClr val="accent6">
                    <a:lumMod val="50000"/>
                  </a:schemeClr>
                </a:solidFill>
              </a:rPr>
              <a:t>университета и партнеров </a:t>
            </a:r>
            <a:r>
              <a:rPr sz="2800">
                <a:solidFill>
                  <a:schemeClr val="accent6">
                    <a:lumMod val="50000"/>
                  </a:schemeClr>
                </a:solidFill>
              </a:rPr>
              <a:t>…)</a:t>
            </a:r>
          </a:p>
          <a:p>
            <a:pPr algn="l" indent="0" marL="0"/>
            <a:endParaRPr sz="2800">
              <a:solidFill>
                <a:schemeClr val="accent6">
                  <a:lumMod val="50000"/>
                </a:schemeClr>
              </a:solidFill>
            </a:endParaRPr>
          </a:p>
          <a:p>
            <a:pPr algn="l" indent="0" marL="0"/>
            <a:r>
              <a:rPr sz="280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b="true" sz="2800">
                <a:solidFill>
                  <a:schemeClr val="accent6">
                    <a:lumMod val="50000"/>
                  </a:schemeClr>
                </a:solidFill>
              </a:rPr>
              <a:t> КУЛЬТУРНЫЕ ИНТЕГРАЦИИ (</a:t>
            </a:r>
            <a:r>
              <a:rPr sz="2800">
                <a:solidFill>
                  <a:schemeClr val="accent6">
                    <a:lumMod val="50000"/>
                  </a:schemeClr>
                </a:solidFill>
              </a:rPr>
              <a:t>арт-встречи, выставки, студенческие активности, </a:t>
            </a:r>
            <a:r>
              <a:rPr sz="2800">
                <a:solidFill>
                  <a:schemeClr val="accent6">
                    <a:lumMod val="50000"/>
                  </a:schemeClr>
                </a:solidFill>
              </a:rPr>
              <a:t>экскурсии…)</a:t>
            </a:r>
            <a:endParaRPr b="true" sz="28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hidden="false" id="101" name="Picture 10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082771" y="4834159"/>
            <a:ext cx="3109228" cy="1981372"/>
          </a:xfrm>
          <a:prstGeom prst="rect">
            <a:avLst/>
          </a:prstGeom>
        </p:spPr>
      </p:pic>
      <p:sp>
        <p:nvSpPr>
          <p:cNvPr hidden="false" id="102" name="Shape 102"/>
          <p:cNvSpPr txBox="false"/>
          <p:nvPr isPhoto="false"/>
        </p:nvSpPr>
        <p:spPr>
          <a:xfrm flipH="false" flipV="false" rot="0">
            <a:off x="3780387" y="5754777"/>
            <a:ext cx="5400133" cy="646331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3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https://pedsiberia.nspu.ru</a:t>
            </a:r>
            <a:r>
              <a:rPr b="true" sz="18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/</a:t>
            </a:r>
            <a:endParaRPr b="true" sz="180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04" name="Picture 10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68909" y="4834159"/>
            <a:ext cx="1832609" cy="1679171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5" name="GroupShape 10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7" name="Picture 10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9717218" y="379334"/>
            <a:ext cx="1980000" cy="881583"/>
          </a:xfrm>
          <a:prstGeom prst="rect">
            <a:avLst/>
          </a:prstGeom>
        </p:spPr>
      </p:pic>
      <p:sp>
        <p:nvSpPr>
          <p:cNvPr hidden="false" id="108" name="Shape 108"/>
          <p:cNvSpPr txBox="true"/>
          <p:nvPr isPhoto="false">
            <p:ph idx="0" type="title"/>
          </p:nvPr>
        </p:nvSpPr>
        <p:spPr>
          <a:xfrm flipH="false" flipV="false" rot="0">
            <a:off x="932767" y="66502"/>
            <a:ext cx="4694947" cy="126526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l">
              <a:lnSpc>
                <a:spcPct val="90000"/>
              </a:lnSpc>
              <a:buNone/>
            </a:pPr>
            <a:r>
              <a:rPr b="true" sz="3600">
                <a:solidFill>
                  <a:srgbClr val="0E5C4A"/>
                </a:solidFill>
                <a:latin typeface="Roboto ExtraBold"/>
                <a:ea typeface="Roboto ExtraBold"/>
                <a:cs typeface="Roboto ExtraBold"/>
              </a:rPr>
              <a:t>ПРОГРАММА ФОРУМА</a:t>
            </a:r>
          </a:p>
        </p:txBody>
      </p:sp>
      <p:sp>
        <p:nvSpPr>
          <p:cNvPr hidden="false" id="109" name="Shape 109"/>
          <p:cNvSpPr txBox="false"/>
          <p:nvPr isPhoto="false"/>
        </p:nvSpPr>
        <p:spPr>
          <a:xfrm flipH="false" flipV="false" rot="0">
            <a:off x="666572" y="0"/>
            <a:ext cx="0" cy="804930"/>
          </a:xfrm>
          <a:prstGeom prst="line">
            <a:avLst/>
          </a:prstGeom>
          <a:ln w="19050">
            <a:solidFill>
              <a:srgbClr val="FE660C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10" name="Shape 110"/>
          <p:cNvSpPr txBox="false"/>
          <p:nvPr isPhoto="false"/>
        </p:nvSpPr>
        <p:spPr>
          <a:xfrm flipH="false" flipV="false" rot="0">
            <a:off x="554182" y="1687162"/>
            <a:ext cx="6428508" cy="440735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b="true" sz="4000">
                <a:solidFill>
                  <a:schemeClr val="accent2">
                    <a:lumMod val="50000"/>
                  </a:schemeClr>
                </a:solidFill>
                <a:latin typeface="Arial Black"/>
                <a:ea typeface="Arial Black"/>
                <a:cs typeface="Arial Black"/>
              </a:rPr>
              <a:t>6 </a:t>
            </a:r>
            <a:r>
              <a:rPr b="true" sz="40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тематических  треков</a:t>
            </a:r>
            <a:endParaRPr b="true" sz="400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§"/>
            </a:pPr>
            <a:r>
              <a:rPr b="true" sz="2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Образование нового времени: ценностно-смысловые векторы</a:t>
            </a:r>
            <a:endParaRPr b="true" sz="2400">
              <a:latin typeface="+mj-lt"/>
              <a:ea typeface="+mj-ea"/>
              <a:cs typeface="+mj-cs"/>
            </a:endParaRPr>
          </a:p>
          <a:p>
            <a:pPr algn="just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§"/>
            </a:pPr>
            <a:r>
              <a:rPr b="true" sz="2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Лидерство педагога: автор своей профессиональной судьбы</a:t>
            </a:r>
            <a:endParaRPr b="true" sz="2400">
              <a:latin typeface="+mj-lt"/>
              <a:ea typeface="+mj-ea"/>
              <a:cs typeface="+mj-cs"/>
            </a:endParaRPr>
          </a:p>
          <a:p>
            <a:pPr algn="just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§"/>
            </a:pPr>
            <a:r>
              <a:rPr b="true" sz="2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Школа и общество: путь к успеху</a:t>
            </a:r>
            <a:endParaRPr b="true" sz="2400">
              <a:latin typeface="+mj-lt"/>
              <a:ea typeface="+mj-ea"/>
              <a:cs typeface="+mj-cs"/>
            </a:endParaRPr>
          </a:p>
          <a:p>
            <a:pPr algn="just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§"/>
            </a:pPr>
            <a:r>
              <a:rPr b="true" sz="2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Университеты для нового образования</a:t>
            </a:r>
            <a:endParaRPr b="true" sz="2400">
              <a:latin typeface="+mj-lt"/>
              <a:ea typeface="+mj-ea"/>
              <a:cs typeface="+mj-cs"/>
            </a:endParaRPr>
          </a:p>
          <a:p>
            <a:pPr algn="just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§"/>
            </a:pPr>
            <a:r>
              <a:rPr b="true" sz="2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Образовательная дипломатия: новый уровень диалога</a:t>
            </a:r>
            <a:endParaRPr b="true" sz="2400">
              <a:latin typeface="+mj-lt"/>
              <a:ea typeface="+mj-ea"/>
              <a:cs typeface="+mj-cs"/>
            </a:endParaRPr>
          </a:p>
          <a:p>
            <a:pPr algn="just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§"/>
            </a:pPr>
            <a:r>
              <a:rPr b="true" sz="2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Молодежь </a:t>
            </a:r>
            <a:r>
              <a:rPr b="true" sz="2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Новосибири</a:t>
            </a:r>
            <a:endParaRPr b="true" sz="2400">
              <a:latin typeface="+mj-lt"/>
              <a:ea typeface="+mj-ea"/>
              <a:cs typeface="+mj-cs"/>
            </a:endParaRPr>
          </a:p>
        </p:txBody>
      </p:sp>
      <p:sp>
        <p:nvSpPr>
          <p:cNvPr hidden="false" id="111" name="Shape 111"/>
          <p:cNvSpPr txBox="false"/>
          <p:nvPr isPhoto="false"/>
        </p:nvSpPr>
        <p:spPr>
          <a:xfrm flipH="false" flipV="false" rot="0">
            <a:off x="6821978" y="4695243"/>
            <a:ext cx="4383576" cy="3416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7471508" y="3162586"/>
            <a:ext cx="498763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8190332" y="1687162"/>
            <a:ext cx="3857466" cy="520828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>
              <a:lnSpc>
                <a:spcPct val="107000"/>
              </a:lnSpc>
              <a:spcAft>
                <a:spcPts val="800"/>
              </a:spcAft>
            </a:pPr>
            <a:r>
              <a:rPr b="true" sz="4400">
                <a:solidFill>
                  <a:schemeClr val="accent6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50 </a:t>
            </a:r>
            <a:r>
              <a:rPr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основных мероприятий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07000"/>
              </a:lnSpc>
              <a:spcAft>
                <a:spcPts val="800"/>
              </a:spcAft>
            </a:pPr>
            <a:r>
              <a:rPr b="true" sz="4000">
                <a:solidFill>
                  <a:schemeClr val="accent6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30 </a:t>
            </a:r>
            <a:r>
              <a:rPr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мероприятий-спутников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07000"/>
              </a:lnSpc>
              <a:spcAft>
                <a:spcPts val="800"/>
              </a:spcAft>
            </a:pPr>
            <a:r>
              <a:rPr b="true" sz="4000">
                <a:solidFill>
                  <a:schemeClr val="accent6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10</a:t>
            </a:r>
            <a:r>
              <a:rPr sz="320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культурных интеграций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07000"/>
              </a:lnSpc>
              <a:spcAft>
                <a:spcPts val="800"/>
              </a:spcAft>
            </a:pPr>
            <a:r>
              <a:rPr sz="4000">
                <a:solidFill>
                  <a:schemeClr val="accent6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10</a:t>
            </a:r>
            <a:r>
              <a:rPr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перспективных соглашений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15" name="Picture 11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464012" y="1867297"/>
            <a:ext cx="530397" cy="503755"/>
          </a:xfrm>
          <a:prstGeom prst="rect">
            <a:avLst/>
          </a:prstGeom>
        </p:spPr>
      </p:pic>
      <p:pic>
        <p:nvPicPr>
          <p:cNvPr hidden="false" id="117" name="Picture 11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455690" y="4438751"/>
            <a:ext cx="530397" cy="499914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8" name="GroupShape 1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10398667" y="1354114"/>
            <a:ext cx="1529549" cy="6748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0" name="Shape 120"/>
          <p:cNvSpPr txBox="false"/>
          <p:nvPr isPhoto="false"/>
        </p:nvSpPr>
        <p:spPr>
          <a:xfrm flipH="false" flipV="false" rot="0">
            <a:off x="10391631" y="2954705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1" name="Shape 121"/>
          <p:cNvSpPr txBox="false"/>
          <p:nvPr isPhoto="false"/>
        </p:nvSpPr>
        <p:spPr>
          <a:xfrm flipH="false" flipV="false" rot="0">
            <a:off x="10398019" y="3760585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2" name="Shape 122"/>
          <p:cNvSpPr txBox="false"/>
          <p:nvPr isPhoto="false"/>
        </p:nvSpPr>
        <p:spPr>
          <a:xfrm flipH="false" flipV="false" rot="0">
            <a:off x="10391630" y="4564149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10391632" y="2149295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4" name="Shape 124"/>
          <p:cNvSpPr txBox="false"/>
          <p:nvPr isPhoto="false"/>
        </p:nvSpPr>
        <p:spPr>
          <a:xfrm flipH="false" flipV="false" rot="0">
            <a:off x="8706603" y="1370771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5" name="Shape 125"/>
          <p:cNvSpPr txBox="false"/>
          <p:nvPr isPhoto="false"/>
        </p:nvSpPr>
        <p:spPr>
          <a:xfrm flipH="false" flipV="false" rot="0">
            <a:off x="8699567" y="2971362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6" name="Shape 126"/>
          <p:cNvSpPr txBox="false"/>
          <p:nvPr isPhoto="false"/>
        </p:nvSpPr>
        <p:spPr>
          <a:xfrm flipH="false" flipV="false" rot="0">
            <a:off x="8705955" y="3777242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7" name="Shape 127"/>
          <p:cNvSpPr txBox="false"/>
          <p:nvPr isPhoto="false"/>
        </p:nvSpPr>
        <p:spPr>
          <a:xfrm flipH="false" flipV="false" rot="0">
            <a:off x="8699566" y="4580806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8" name="Shape 128"/>
          <p:cNvSpPr txBox="false"/>
          <p:nvPr isPhoto="false"/>
        </p:nvSpPr>
        <p:spPr>
          <a:xfrm flipH="false" flipV="false" rot="0">
            <a:off x="8699568" y="2165952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9" name="Shape 129"/>
          <p:cNvSpPr txBox="false"/>
          <p:nvPr isPhoto="false"/>
        </p:nvSpPr>
        <p:spPr>
          <a:xfrm flipH="false" flipV="false" rot="0">
            <a:off x="7035328" y="1370771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0" name="Shape 130"/>
          <p:cNvSpPr txBox="false"/>
          <p:nvPr isPhoto="false"/>
        </p:nvSpPr>
        <p:spPr>
          <a:xfrm flipH="false" flipV="false" rot="0">
            <a:off x="7028292" y="2971362"/>
            <a:ext cx="1529549" cy="6748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92D05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1" name="Shape 131"/>
          <p:cNvSpPr txBox="false"/>
          <p:nvPr isPhoto="false"/>
        </p:nvSpPr>
        <p:spPr>
          <a:xfrm flipH="false" flipV="false" rot="0">
            <a:off x="7034680" y="3777242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2" name="Shape 132"/>
          <p:cNvSpPr txBox="false"/>
          <p:nvPr isPhoto="false"/>
        </p:nvSpPr>
        <p:spPr>
          <a:xfrm flipH="false" flipV="false" rot="0">
            <a:off x="7028291" y="4580806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3" name="Shape 133"/>
          <p:cNvSpPr txBox="false"/>
          <p:nvPr isPhoto="false"/>
        </p:nvSpPr>
        <p:spPr>
          <a:xfrm flipH="false" flipV="false" rot="0">
            <a:off x="7028292" y="2165952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4" name="Shape 134"/>
          <p:cNvSpPr txBox="false"/>
          <p:nvPr isPhoto="false"/>
        </p:nvSpPr>
        <p:spPr>
          <a:xfrm flipH="false" flipV="false" rot="0">
            <a:off x="5346977" y="1350117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5" name="Shape 135"/>
          <p:cNvSpPr txBox="false"/>
          <p:nvPr isPhoto="false"/>
        </p:nvSpPr>
        <p:spPr>
          <a:xfrm flipH="false" flipV="false" rot="0">
            <a:off x="5334226" y="2954705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6" name="Shape 136"/>
          <p:cNvSpPr txBox="false"/>
          <p:nvPr isPhoto="false"/>
        </p:nvSpPr>
        <p:spPr>
          <a:xfrm flipH="false" flipV="false" rot="0">
            <a:off x="5340614" y="3760585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7" name="Shape 137"/>
          <p:cNvSpPr txBox="false"/>
          <p:nvPr isPhoto="false"/>
        </p:nvSpPr>
        <p:spPr>
          <a:xfrm flipH="false" flipV="false" rot="0">
            <a:off x="5334225" y="4564149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8" name="Shape 138"/>
          <p:cNvSpPr txBox="false"/>
          <p:nvPr isPhoto="false"/>
        </p:nvSpPr>
        <p:spPr>
          <a:xfrm flipH="false" flipV="false" rot="0">
            <a:off x="5334227" y="2149295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9" name="Shape 139"/>
          <p:cNvSpPr txBox="false"/>
          <p:nvPr isPhoto="false"/>
        </p:nvSpPr>
        <p:spPr>
          <a:xfrm flipH="false" flipV="false" rot="0">
            <a:off x="3664952" y="1373631"/>
            <a:ext cx="1529548" cy="6748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0" name="Shape 140"/>
          <p:cNvSpPr txBox="false"/>
          <p:nvPr isPhoto="false"/>
        </p:nvSpPr>
        <p:spPr>
          <a:xfrm flipH="false" flipV="false" rot="0">
            <a:off x="3657915" y="2974222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1" name="Shape 141"/>
          <p:cNvSpPr txBox="false"/>
          <p:nvPr isPhoto="false"/>
        </p:nvSpPr>
        <p:spPr>
          <a:xfrm flipH="false" flipV="false" rot="0">
            <a:off x="3664303" y="3780101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2" name="Shape 142"/>
          <p:cNvSpPr txBox="false"/>
          <p:nvPr isPhoto="false"/>
        </p:nvSpPr>
        <p:spPr>
          <a:xfrm flipH="false" flipV="false" rot="0">
            <a:off x="3657915" y="4583666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3" name="Shape 143"/>
          <p:cNvSpPr txBox="false"/>
          <p:nvPr isPhoto="false"/>
        </p:nvSpPr>
        <p:spPr>
          <a:xfrm flipH="false" flipV="false" rot="0">
            <a:off x="3657917" y="2168812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4" name="Shape 144"/>
          <p:cNvSpPr txBox="false"/>
          <p:nvPr isPhoto="false"/>
        </p:nvSpPr>
        <p:spPr>
          <a:xfrm flipH="false" flipV="false" rot="0">
            <a:off x="1967297" y="1387382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5" name="Shape 145"/>
          <p:cNvSpPr txBox="false"/>
          <p:nvPr isPhoto="false"/>
        </p:nvSpPr>
        <p:spPr>
          <a:xfrm flipH="false" flipV="false" rot="0">
            <a:off x="1960261" y="2987973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6" name="Shape 146"/>
          <p:cNvSpPr txBox="false"/>
          <p:nvPr isPhoto="false"/>
        </p:nvSpPr>
        <p:spPr>
          <a:xfrm flipH="false" flipV="false" rot="0">
            <a:off x="1966649" y="3793853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7" name="Shape 147"/>
          <p:cNvSpPr txBox="false"/>
          <p:nvPr isPhoto="false"/>
        </p:nvSpPr>
        <p:spPr>
          <a:xfrm flipH="false" flipV="false" rot="0">
            <a:off x="1960260" y="4597417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8" name="Shape 148"/>
          <p:cNvSpPr txBox="false"/>
          <p:nvPr isPhoto="false"/>
        </p:nvSpPr>
        <p:spPr>
          <a:xfrm flipH="false" flipV="false" rot="0">
            <a:off x="1960261" y="2182563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149" name="Shape 149"/>
          <p:cNvGrpSpPr/>
          <p:nvPr isPhoto="false"/>
        </p:nvGrpSpPr>
        <p:grpSpPr>
          <a:xfrm flipH="false" flipV="false" rot="0">
            <a:off x="287536" y="81755"/>
            <a:ext cx="11616926" cy="1175545"/>
            <a:chOff x="0" y="0"/>
            <a:chExt cx="11616926" cy="1175545"/>
          </a:xfrm>
        </p:grpSpPr>
        <p:sp>
          <p:nvSpPr>
            <p:cNvPr hidden="false" id="150" name="Shape 150"/>
            <p:cNvSpPr txBox="false"/>
            <p:nvPr isPhoto="false"/>
          </p:nvSpPr>
          <p:spPr>
            <a:xfrm flipH="false" flipV="false" rot="0">
              <a:off x="3" y="604167"/>
              <a:ext cx="1529549" cy="571377"/>
            </a:xfrm>
            <a:prstGeom prst="roundRect">
              <a:avLst/>
            </a:prstGeom>
            <a:noFill/>
            <a:ln w="12700">
              <a:solidFill>
                <a:srgbClr val="8F8E8E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r>
                <a:rPr sz="16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</a:rPr>
                <a:t>Понедельник</a:t>
              </a:r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51" name="Shape 151"/>
            <p:cNvSpPr txBox="false"/>
            <p:nvPr isPhoto="false"/>
          </p:nvSpPr>
          <p:spPr>
            <a:xfrm flipH="false" flipV="false" rot="0">
              <a:off x="1681952" y="589970"/>
              <a:ext cx="1529548" cy="571377"/>
            </a:xfrm>
            <a:prstGeom prst="roundRect">
              <a:avLst/>
            </a:prstGeom>
            <a:noFill/>
            <a:ln w="12700">
              <a:solidFill>
                <a:srgbClr val="8F8E8E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r>
                <a:rPr sz="16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</a:rPr>
                <a:t>Вторник</a:t>
              </a:r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52" name="Shape 152"/>
            <p:cNvSpPr txBox="false"/>
            <p:nvPr isPhoto="false"/>
          </p:nvSpPr>
          <p:spPr>
            <a:xfrm flipH="false" flipV="false" rot="0">
              <a:off x="3363900" y="604167"/>
              <a:ext cx="1529548" cy="571377"/>
            </a:xfrm>
            <a:prstGeom prst="roundRect">
              <a:avLst/>
            </a:prstGeom>
            <a:noFill/>
            <a:ln w="12700">
              <a:solidFill>
                <a:srgbClr val="8F8E8E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r>
                <a:rPr sz="16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</a:rPr>
                <a:t>Среда</a:t>
              </a:r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53" name="Shape 153"/>
            <p:cNvSpPr txBox="false"/>
            <p:nvPr isPhoto="false"/>
          </p:nvSpPr>
          <p:spPr>
            <a:xfrm flipH="false" flipV="false" rot="0">
              <a:off x="5045850" y="604167"/>
              <a:ext cx="1529549" cy="571377"/>
            </a:xfrm>
            <a:prstGeom prst="roundRect">
              <a:avLst/>
            </a:prstGeom>
            <a:noFill/>
            <a:ln w="12700">
              <a:solidFill>
                <a:srgbClr val="8F8E8E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r>
                <a:rPr sz="16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</a:rPr>
                <a:t>Четверг</a:t>
              </a:r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54" name="Shape 154"/>
            <p:cNvSpPr txBox="false"/>
            <p:nvPr isPhoto="false"/>
          </p:nvSpPr>
          <p:spPr>
            <a:xfrm flipH="false" flipV="false" rot="0">
              <a:off x="6727799" y="604167"/>
              <a:ext cx="1529549" cy="571377"/>
            </a:xfrm>
            <a:prstGeom prst="roundRect">
              <a:avLst/>
            </a:prstGeom>
            <a:noFill/>
            <a:ln w="12700">
              <a:solidFill>
                <a:srgbClr val="8F8E8E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r>
                <a:rPr sz="16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</a:rPr>
                <a:t>Пятница</a:t>
              </a:r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55" name="Shape 155"/>
            <p:cNvSpPr txBox="false"/>
            <p:nvPr isPhoto="false"/>
          </p:nvSpPr>
          <p:spPr>
            <a:xfrm flipH="false" flipV="false" rot="0">
              <a:off x="8409749" y="604167"/>
              <a:ext cx="1529549" cy="571377"/>
            </a:xfrm>
            <a:prstGeom prst="roundRect">
              <a:avLst/>
            </a:prstGeom>
            <a:noFill/>
            <a:ln w="12700">
              <a:solidFill>
                <a:srgbClr val="8F8E8E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r>
                <a:rPr sz="16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</a:rPr>
                <a:t>Суббота</a:t>
              </a:r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56" name="Shape 156"/>
            <p:cNvSpPr txBox="false"/>
            <p:nvPr isPhoto="false"/>
          </p:nvSpPr>
          <p:spPr>
            <a:xfrm flipH="false" flipV="false" rot="0">
              <a:off x="10087377" y="604167"/>
              <a:ext cx="1529548" cy="571377"/>
            </a:xfrm>
            <a:prstGeom prst="roundRect">
              <a:avLst/>
            </a:prstGeom>
            <a:noFill/>
            <a:ln w="12700">
              <a:solidFill>
                <a:srgbClr val="8F8E8E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r>
                <a:rPr sz="16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</a:rPr>
                <a:t>Воскресенье</a:t>
              </a:r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57" name="Shape 157"/>
            <p:cNvSpPr txBox="false"/>
            <p:nvPr isPhoto="false"/>
          </p:nvSpPr>
          <p:spPr>
            <a:xfrm flipH="false" flipV="false" rot="0">
              <a:off x="0" y="0"/>
              <a:ext cx="11616923" cy="730683"/>
            </a:xfrm>
            <a:prstGeom prst="roundRect">
              <a:avLst/>
            </a:prstGeom>
            <a:noFill/>
            <a:ln w="12700">
              <a:solidFill>
                <a:srgbClr val="8F8E8E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r>
                <a:rPr sz="28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</a:rPr>
                <a:t>27 октября – 28 ноября </a:t>
              </a:r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158" name="Shape 158"/>
          <p:cNvSpPr txBox="false"/>
          <p:nvPr isPhoto="false"/>
        </p:nvSpPr>
        <p:spPr>
          <a:xfrm flipH="false" flipV="false" rot="0">
            <a:off x="287539" y="1387382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9" name="Shape 159"/>
          <p:cNvSpPr txBox="false"/>
          <p:nvPr isPhoto="false"/>
        </p:nvSpPr>
        <p:spPr>
          <a:xfrm flipH="false" flipV="false" rot="0">
            <a:off x="425450" y="5619936"/>
            <a:ext cx="317500" cy="2670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0" name="Shape 160"/>
          <p:cNvSpPr txBox="false"/>
          <p:nvPr isPhoto="false"/>
        </p:nvSpPr>
        <p:spPr>
          <a:xfrm flipH="false" flipV="false" rot="0">
            <a:off x="381000" y="6033168"/>
            <a:ext cx="406400" cy="373007"/>
          </a:xfrm>
          <a:prstGeom prst="sun">
            <a:avLst/>
          </a:prstGeom>
          <a:solidFill>
            <a:schemeClr val="accent4"/>
          </a:solidFill>
          <a:ln w="12700">
            <a:solidFill>
              <a:srgbClr val="FCE2A9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1" name="Shape 161"/>
          <p:cNvSpPr txBox="true"/>
          <p:nvPr isPhoto="false"/>
        </p:nvSpPr>
        <p:spPr>
          <a:xfrm flipH="false" flipV="false" rot="0">
            <a:off x="787400" y="5619936"/>
            <a:ext cx="3624710" cy="33855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6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- Мероприятия в стенах ФГБОУ ВО «НГПУ»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2" name="Shape 162"/>
          <p:cNvSpPr txBox="true"/>
          <p:nvPr isPhoto="false"/>
        </p:nvSpPr>
        <p:spPr>
          <a:xfrm flipH="false" flipV="false" rot="0">
            <a:off x="786004" y="6074821"/>
            <a:ext cx="4006224" cy="33855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6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- Мероприятия на площадках партнёров форума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3" name="Shape 163"/>
          <p:cNvSpPr txBox="false"/>
          <p:nvPr isPhoto="false"/>
        </p:nvSpPr>
        <p:spPr>
          <a:xfrm flipH="false" flipV="false" rot="0">
            <a:off x="6337298" y="5419060"/>
            <a:ext cx="448875" cy="267072"/>
          </a:xfrm>
          <a:prstGeom prst="roundRect">
            <a:avLst/>
          </a:prstGeom>
          <a:solidFill>
            <a:srgbClr val="595880"/>
          </a:solidFill>
          <a:ln w="12700">
            <a:solidFill>
              <a:srgbClr val="59588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4" name="Shape 164"/>
          <p:cNvSpPr txBox="false"/>
          <p:nvPr isPhoto="false"/>
        </p:nvSpPr>
        <p:spPr>
          <a:xfrm flipH="false" flipV="false" rot="0">
            <a:off x="6337298" y="5839936"/>
            <a:ext cx="448875" cy="267072"/>
          </a:xfrm>
          <a:prstGeom prst="roundRect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5" name="Shape 165"/>
          <p:cNvSpPr txBox="false"/>
          <p:nvPr isPhoto="false"/>
        </p:nvSpPr>
        <p:spPr>
          <a:xfrm flipH="false" flipV="false" rot="0">
            <a:off x="6341671" y="6260812"/>
            <a:ext cx="448874" cy="267071"/>
          </a:xfrm>
          <a:prstGeom prst="roundRect">
            <a:avLst/>
          </a:prstGeom>
          <a:solidFill>
            <a:srgbClr val="CBE6C7"/>
          </a:solidFill>
          <a:ln w="12700">
            <a:solidFill>
              <a:srgbClr val="CBE6C7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6" name="Shape 166"/>
          <p:cNvSpPr txBox="false"/>
          <p:nvPr isPhoto="false"/>
        </p:nvSpPr>
        <p:spPr>
          <a:xfrm flipH="false" flipV="false" rot="0">
            <a:off x="9228543" y="5422427"/>
            <a:ext cx="448874" cy="267072"/>
          </a:xfrm>
          <a:prstGeom prst="roundRect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7" name="Shape 167"/>
          <p:cNvSpPr txBox="false"/>
          <p:nvPr isPhoto="false"/>
        </p:nvSpPr>
        <p:spPr>
          <a:xfrm flipH="false" flipV="false" rot="0">
            <a:off x="9228543" y="5824954"/>
            <a:ext cx="448874" cy="267072"/>
          </a:xfrm>
          <a:prstGeom prst="roundRect">
            <a:avLst/>
          </a:prstGeom>
          <a:solidFill>
            <a:srgbClr val="FDFAE7"/>
          </a:solidFill>
          <a:ln w="12700">
            <a:solidFill>
              <a:schemeClr val="bg2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8" name="Shape 168"/>
          <p:cNvSpPr txBox="false"/>
          <p:nvPr isPhoto="false"/>
        </p:nvSpPr>
        <p:spPr>
          <a:xfrm flipH="false" flipV="false" rot="0">
            <a:off x="9228543" y="6272640"/>
            <a:ext cx="448874" cy="267071"/>
          </a:xfrm>
          <a:prstGeom prst="roundRect">
            <a:avLst/>
          </a:prstGeom>
          <a:solidFill>
            <a:srgbClr val="FCE2A9"/>
          </a:solidFill>
          <a:ln w="12700">
            <a:solidFill>
              <a:schemeClr val="bg2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9" name="Shape 169"/>
          <p:cNvSpPr txBox="true"/>
          <p:nvPr isPhoto="false"/>
        </p:nvSpPr>
        <p:spPr>
          <a:xfrm flipH="false" flipV="false" rot="0">
            <a:off x="6786173" y="5337611"/>
            <a:ext cx="2061782" cy="430886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1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«Лидерство педагога: автор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1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своей профессиональной судьбы»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0" name="Shape 170"/>
          <p:cNvSpPr txBox="true"/>
          <p:nvPr isPhoto="false"/>
        </p:nvSpPr>
        <p:spPr>
          <a:xfrm flipH="false" flipV="false" rot="0">
            <a:off x="6822578" y="5845398"/>
            <a:ext cx="1430200" cy="26161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1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Молодежь </a:t>
            </a:r>
            <a:r>
              <a:rPr sz="11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Новосибири</a:t>
            </a:r>
            <a:endParaRPr sz="110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hidden="false" id="171" name="Shape 171"/>
          <p:cNvSpPr txBox="true"/>
          <p:nvPr isPhoto="false"/>
        </p:nvSpPr>
        <p:spPr>
          <a:xfrm flipH="false" flipV="false" rot="0">
            <a:off x="6786173" y="6219384"/>
            <a:ext cx="1891865" cy="430886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1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Образовательная дипломатия: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1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новый уровень диалога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2" name="Shape 172"/>
          <p:cNvSpPr txBox="true"/>
          <p:nvPr isPhoto="false"/>
        </p:nvSpPr>
        <p:spPr>
          <a:xfrm flipH="false" flipV="false" rot="0">
            <a:off x="9711942" y="5337611"/>
            <a:ext cx="1917513" cy="430886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1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Образование нового времени: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1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ценностно-смысловые векторы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3" name="Shape 173"/>
          <p:cNvSpPr txBox="true"/>
          <p:nvPr isPhoto="false"/>
        </p:nvSpPr>
        <p:spPr>
          <a:xfrm flipH="false" flipV="false" rot="0">
            <a:off x="9761291" y="5824954"/>
            <a:ext cx="2297424" cy="26161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1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Университеты для нового образования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4" name="Shape 174"/>
          <p:cNvSpPr txBox="true"/>
          <p:nvPr isPhoto="false"/>
        </p:nvSpPr>
        <p:spPr>
          <a:xfrm flipH="false" flipV="false" rot="0">
            <a:off x="9761291" y="6263543"/>
            <a:ext cx="1960792" cy="26161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1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Школа и общество: путь к успеху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5" name="Shape 175"/>
          <p:cNvSpPr txBox="false"/>
          <p:nvPr isPhoto="false"/>
        </p:nvSpPr>
        <p:spPr>
          <a:xfrm flipH="false" flipV="false" rot="0">
            <a:off x="858181" y="1609322"/>
            <a:ext cx="272969" cy="217352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6" name="Shape 176"/>
          <p:cNvSpPr txBox="false"/>
          <p:nvPr isPhoto="false"/>
        </p:nvSpPr>
        <p:spPr>
          <a:xfrm flipH="false" flipV="false" rot="0">
            <a:off x="2187105" y="1605054"/>
            <a:ext cx="241505" cy="212485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7" name="Shape 177"/>
          <p:cNvSpPr txBox="false"/>
          <p:nvPr isPhoto="false"/>
        </p:nvSpPr>
        <p:spPr>
          <a:xfrm flipH="false" flipV="false" rot="0">
            <a:off x="7236838" y="1452270"/>
            <a:ext cx="232574" cy="180820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8" name="Shape 178"/>
          <p:cNvSpPr txBox="false"/>
          <p:nvPr isPhoto="false"/>
        </p:nvSpPr>
        <p:spPr>
          <a:xfrm flipH="false" flipV="false" rot="0">
            <a:off x="2594158" y="1609752"/>
            <a:ext cx="241505" cy="212485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9" name="Shape 179"/>
          <p:cNvSpPr txBox="false"/>
          <p:nvPr isPhoto="false"/>
        </p:nvSpPr>
        <p:spPr>
          <a:xfrm flipH="false" flipV="false" rot="0">
            <a:off x="7687649" y="1450943"/>
            <a:ext cx="232574" cy="188467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0" name="Shape 180"/>
          <p:cNvSpPr txBox="false"/>
          <p:nvPr isPhoto="false"/>
        </p:nvSpPr>
        <p:spPr>
          <a:xfrm flipH="false" flipV="false" rot="0">
            <a:off x="9074555" y="1541352"/>
            <a:ext cx="317500" cy="267072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1" name="Shape 181"/>
          <p:cNvSpPr txBox="false"/>
          <p:nvPr isPhoto="false"/>
        </p:nvSpPr>
        <p:spPr>
          <a:xfrm flipH="false" flipV="false" rot="0">
            <a:off x="5503080" y="1412664"/>
            <a:ext cx="301997" cy="295438"/>
          </a:xfrm>
          <a:prstGeom prst="sun">
            <a:avLst/>
          </a:prstGeom>
          <a:solidFill>
            <a:srgbClr val="E87454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2" name="Shape 182"/>
          <p:cNvSpPr txBox="false"/>
          <p:nvPr isPhoto="false"/>
        </p:nvSpPr>
        <p:spPr>
          <a:xfrm flipH="false" flipV="false" rot="0">
            <a:off x="3015920" y="1579796"/>
            <a:ext cx="309127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3" name="Shape 183"/>
          <p:cNvSpPr txBox="false"/>
          <p:nvPr isPhoto="false"/>
        </p:nvSpPr>
        <p:spPr>
          <a:xfrm flipH="false" flipV="false" rot="0">
            <a:off x="3998562" y="1582954"/>
            <a:ext cx="368606" cy="319670"/>
          </a:xfrm>
          <a:prstGeom prst="sun">
            <a:avLst/>
          </a:prstGeom>
          <a:solidFill>
            <a:srgbClr val="C8C7E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4" name="Shape 184"/>
          <p:cNvSpPr txBox="false"/>
          <p:nvPr isPhoto="false"/>
        </p:nvSpPr>
        <p:spPr>
          <a:xfrm flipH="false" flipV="false" rot="0">
            <a:off x="6373769" y="1397967"/>
            <a:ext cx="323729" cy="295438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5" name="Shape 185"/>
          <p:cNvSpPr txBox="false"/>
          <p:nvPr isPhoto="false"/>
        </p:nvSpPr>
        <p:spPr>
          <a:xfrm flipH="false" flipV="false" rot="0">
            <a:off x="5713453" y="1692873"/>
            <a:ext cx="301997" cy="271011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6" name="Shape 186"/>
          <p:cNvSpPr txBox="false"/>
          <p:nvPr isPhoto="false"/>
        </p:nvSpPr>
        <p:spPr>
          <a:xfrm flipH="false" flipV="false" rot="0">
            <a:off x="6215651" y="1728992"/>
            <a:ext cx="255003" cy="211533"/>
          </a:xfrm>
          <a:prstGeom prst="star5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7" name="Shape 187"/>
          <p:cNvSpPr txBox="false"/>
          <p:nvPr isPhoto="false"/>
        </p:nvSpPr>
        <p:spPr>
          <a:xfrm flipH="false" flipV="false" rot="0">
            <a:off x="8122149" y="1452707"/>
            <a:ext cx="275689" cy="200094"/>
          </a:xfrm>
          <a:prstGeom prst="star5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8" name="Shape 188"/>
          <p:cNvSpPr txBox="false"/>
          <p:nvPr isPhoto="false"/>
        </p:nvSpPr>
        <p:spPr>
          <a:xfrm flipH="false" flipV="false" rot="0">
            <a:off x="7249331" y="1764141"/>
            <a:ext cx="232574" cy="191517"/>
          </a:xfrm>
          <a:prstGeom prst="star5">
            <a:avLst/>
          </a:prstGeom>
          <a:solidFill>
            <a:srgbClr val="595880"/>
          </a:solidFill>
          <a:ln w="12700">
            <a:solidFill>
              <a:srgbClr val="59588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b="true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9" name="Shape 189"/>
          <p:cNvSpPr txBox="false"/>
          <p:nvPr isPhoto="false"/>
        </p:nvSpPr>
        <p:spPr>
          <a:xfrm flipH="false" flipV="false" rot="0">
            <a:off x="7678904" y="1759762"/>
            <a:ext cx="250217" cy="191518"/>
          </a:xfrm>
          <a:prstGeom prst="star5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0" name="Shape 190"/>
          <p:cNvSpPr txBox="false"/>
          <p:nvPr isPhoto="false"/>
        </p:nvSpPr>
        <p:spPr>
          <a:xfrm flipH="false" flipV="false" rot="0">
            <a:off x="8134885" y="1749110"/>
            <a:ext cx="250217" cy="200181"/>
          </a:xfrm>
          <a:prstGeom prst="star5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1" name="Shape 191"/>
          <p:cNvSpPr txBox="false"/>
          <p:nvPr isPhoto="false"/>
        </p:nvSpPr>
        <p:spPr>
          <a:xfrm flipH="false" flipV="false" rot="0">
            <a:off x="9559348" y="1547279"/>
            <a:ext cx="317500" cy="267072"/>
          </a:xfrm>
          <a:prstGeom prst="star5">
            <a:avLst/>
          </a:prstGeom>
          <a:solidFill>
            <a:srgbClr val="595880"/>
          </a:solidFill>
          <a:ln w="12700">
            <a:solidFill>
              <a:srgbClr val="59588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2" name="Shape 192"/>
          <p:cNvSpPr txBox="false"/>
          <p:nvPr isPhoto="false"/>
        </p:nvSpPr>
        <p:spPr>
          <a:xfrm flipH="false" flipV="false" rot="0">
            <a:off x="4577541" y="1605377"/>
            <a:ext cx="255734" cy="237145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3" name="Shape 193"/>
          <p:cNvSpPr txBox="false"/>
          <p:nvPr isPhoto="false"/>
        </p:nvSpPr>
        <p:spPr>
          <a:xfrm flipH="false" flipV="false" rot="0">
            <a:off x="280503" y="2987973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4" name="Shape 194"/>
          <p:cNvSpPr txBox="false"/>
          <p:nvPr isPhoto="false"/>
        </p:nvSpPr>
        <p:spPr>
          <a:xfrm flipH="false" flipV="false" rot="0">
            <a:off x="286891" y="3793853"/>
            <a:ext cx="1529548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5" name="Shape 195"/>
          <p:cNvSpPr txBox="false"/>
          <p:nvPr isPhoto="false"/>
        </p:nvSpPr>
        <p:spPr>
          <a:xfrm flipH="false" flipV="false" rot="0">
            <a:off x="280502" y="4597417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6" name="Shape 196"/>
          <p:cNvSpPr txBox="false"/>
          <p:nvPr isPhoto="false"/>
        </p:nvSpPr>
        <p:spPr>
          <a:xfrm flipH="false" flipV="false" rot="0">
            <a:off x="280504" y="2182563"/>
            <a:ext cx="1529549" cy="674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F8E8E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7" name="Shape 197"/>
          <p:cNvSpPr txBox="false"/>
          <p:nvPr isPhoto="false"/>
        </p:nvSpPr>
        <p:spPr>
          <a:xfrm flipH="false" flipV="false" rot="0">
            <a:off x="3901475" y="2406532"/>
            <a:ext cx="259979" cy="209155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8" name="Shape 198"/>
          <p:cNvSpPr txBox="false"/>
          <p:nvPr isPhoto="false"/>
        </p:nvSpPr>
        <p:spPr>
          <a:xfrm flipH="false" flipV="false" rot="0">
            <a:off x="4284942" y="2415399"/>
            <a:ext cx="259979" cy="209155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9" name="Shape 199"/>
          <p:cNvSpPr txBox="false"/>
          <p:nvPr isPhoto="false"/>
        </p:nvSpPr>
        <p:spPr>
          <a:xfrm flipH="false" flipV="false" rot="0">
            <a:off x="4664993" y="2363911"/>
            <a:ext cx="309126" cy="296767"/>
          </a:xfrm>
          <a:prstGeom prst="sun">
            <a:avLst/>
          </a:prstGeom>
          <a:solidFill>
            <a:srgbClr val="CBE6C7"/>
          </a:solidFill>
          <a:ln w="1270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0" name="Shape 200"/>
          <p:cNvSpPr txBox="false"/>
          <p:nvPr isPhoto="false"/>
        </p:nvSpPr>
        <p:spPr>
          <a:xfrm flipH="false" flipV="false" rot="0">
            <a:off x="5367360" y="2205051"/>
            <a:ext cx="309126" cy="296767"/>
          </a:xfrm>
          <a:prstGeom prst="sun">
            <a:avLst/>
          </a:prstGeom>
          <a:solidFill>
            <a:srgbClr val="59588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1" name="Shape 201"/>
          <p:cNvSpPr txBox="false"/>
          <p:nvPr isPhoto="false"/>
        </p:nvSpPr>
        <p:spPr>
          <a:xfrm flipH="false" flipV="false" rot="0">
            <a:off x="6481606" y="2204215"/>
            <a:ext cx="309126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2" name="Shape 202"/>
          <p:cNvSpPr txBox="false"/>
          <p:nvPr isPhoto="false"/>
        </p:nvSpPr>
        <p:spPr>
          <a:xfrm flipH="false" flipV="false" rot="0">
            <a:off x="5737452" y="2204215"/>
            <a:ext cx="309126" cy="296767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3" name="Shape 203"/>
          <p:cNvSpPr txBox="false"/>
          <p:nvPr isPhoto="false"/>
        </p:nvSpPr>
        <p:spPr>
          <a:xfrm flipH="false" flipV="false" rot="0">
            <a:off x="6111751" y="2204911"/>
            <a:ext cx="309126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4" name="Shape 204"/>
          <p:cNvSpPr txBox="false"/>
          <p:nvPr isPhoto="false"/>
        </p:nvSpPr>
        <p:spPr>
          <a:xfrm flipH="false" flipV="false" rot="0">
            <a:off x="5672089" y="2525346"/>
            <a:ext cx="259979" cy="209155"/>
          </a:xfrm>
          <a:prstGeom prst="star5">
            <a:avLst/>
          </a:prstGeom>
          <a:solidFill>
            <a:srgbClr val="595880"/>
          </a:solidFill>
          <a:ln w="12700">
            <a:solidFill>
              <a:srgbClr val="59588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5" name="Shape 205"/>
          <p:cNvSpPr txBox="false"/>
          <p:nvPr isPhoto="false"/>
        </p:nvSpPr>
        <p:spPr>
          <a:xfrm flipH="false" flipV="false" rot="0">
            <a:off x="6204582" y="2554031"/>
            <a:ext cx="259979" cy="209155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6" name="Shape 206"/>
          <p:cNvSpPr txBox="false"/>
          <p:nvPr isPhoto="false"/>
        </p:nvSpPr>
        <p:spPr>
          <a:xfrm flipH="false" flipV="false" rot="0">
            <a:off x="7353125" y="2228578"/>
            <a:ext cx="309126" cy="296767"/>
          </a:xfrm>
          <a:prstGeom prst="sun">
            <a:avLst/>
          </a:prstGeom>
          <a:solidFill>
            <a:srgbClr val="59588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7" name="Shape 207"/>
          <p:cNvSpPr txBox="false"/>
          <p:nvPr isPhoto="false"/>
        </p:nvSpPr>
        <p:spPr>
          <a:xfrm flipH="false" flipV="false" rot="0">
            <a:off x="7910456" y="2229490"/>
            <a:ext cx="309126" cy="296767"/>
          </a:xfrm>
          <a:prstGeom prst="sun">
            <a:avLst/>
          </a:prstGeom>
          <a:solidFill>
            <a:srgbClr val="CBE6C7"/>
          </a:solidFill>
          <a:ln w="6350">
            <a:solidFill>
              <a:srgbClr val="92D05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8" name="Shape 208"/>
          <p:cNvSpPr txBox="false"/>
          <p:nvPr isPhoto="false"/>
        </p:nvSpPr>
        <p:spPr>
          <a:xfrm flipH="false" flipV="false" rot="0">
            <a:off x="7139092" y="2554032"/>
            <a:ext cx="259978" cy="209155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9" name="Shape 209"/>
          <p:cNvSpPr txBox="false"/>
          <p:nvPr isPhoto="false"/>
        </p:nvSpPr>
        <p:spPr>
          <a:xfrm flipH="false" flipV="false" rot="0">
            <a:off x="7672821" y="2549820"/>
            <a:ext cx="259978" cy="209155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0" name="Shape 210"/>
          <p:cNvSpPr txBox="false"/>
          <p:nvPr isPhoto="false"/>
        </p:nvSpPr>
        <p:spPr>
          <a:xfrm flipH="false" flipV="false" rot="0">
            <a:off x="8175938" y="2534616"/>
            <a:ext cx="259977" cy="232822"/>
          </a:xfrm>
          <a:prstGeom prst="star5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1" name="Shape 211"/>
          <p:cNvSpPr txBox="false"/>
          <p:nvPr isPhoto="false"/>
        </p:nvSpPr>
        <p:spPr>
          <a:xfrm flipH="false" flipV="false" rot="0">
            <a:off x="419932" y="3227241"/>
            <a:ext cx="241505" cy="212485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2" name="Shape 212"/>
          <p:cNvSpPr txBox="false"/>
          <p:nvPr isPhoto="false"/>
        </p:nvSpPr>
        <p:spPr>
          <a:xfrm flipH="false" flipV="false" rot="0">
            <a:off x="1066251" y="3233678"/>
            <a:ext cx="241505" cy="212484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3" name="Shape 213"/>
          <p:cNvSpPr txBox="false"/>
          <p:nvPr isPhoto="false"/>
        </p:nvSpPr>
        <p:spPr>
          <a:xfrm flipH="false" flipV="false" rot="0">
            <a:off x="1419645" y="3182349"/>
            <a:ext cx="309126" cy="296768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4" name="Shape 214"/>
          <p:cNvSpPr txBox="false"/>
          <p:nvPr isPhoto="false"/>
        </p:nvSpPr>
        <p:spPr>
          <a:xfrm flipH="false" flipV="false" rot="0">
            <a:off x="743466" y="3227242"/>
            <a:ext cx="241504" cy="212484"/>
          </a:xfrm>
          <a:prstGeom prst="star5">
            <a:avLst/>
          </a:prstGeom>
          <a:solidFill>
            <a:srgbClr val="CBE6C7"/>
          </a:solidFill>
          <a:ln w="6350">
            <a:solidFill>
              <a:srgbClr val="92D05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5" name="Shape 215"/>
          <p:cNvSpPr txBox="false"/>
          <p:nvPr isPhoto="false"/>
        </p:nvSpPr>
        <p:spPr>
          <a:xfrm flipH="false" flipV="false" rot="0">
            <a:off x="2126231" y="3216067"/>
            <a:ext cx="302380" cy="267679"/>
          </a:xfrm>
          <a:prstGeom prst="star5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6" name="Shape 216"/>
          <p:cNvSpPr txBox="false"/>
          <p:nvPr isPhoto="false"/>
        </p:nvSpPr>
        <p:spPr>
          <a:xfrm flipH="false" flipV="false" rot="0">
            <a:off x="2595935" y="3227927"/>
            <a:ext cx="241505" cy="212485"/>
          </a:xfrm>
          <a:prstGeom prst="star5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7" name="Shape 217"/>
          <p:cNvSpPr txBox="false"/>
          <p:nvPr isPhoto="false"/>
        </p:nvSpPr>
        <p:spPr>
          <a:xfrm flipH="false" flipV="false" rot="0">
            <a:off x="3011395" y="3187664"/>
            <a:ext cx="309127" cy="296767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8" name="Shape 218"/>
          <p:cNvSpPr txBox="false"/>
          <p:nvPr isPhoto="false"/>
        </p:nvSpPr>
        <p:spPr>
          <a:xfrm flipH="false" flipV="false" rot="0">
            <a:off x="3748282" y="3014757"/>
            <a:ext cx="241505" cy="212485"/>
          </a:xfrm>
          <a:prstGeom prst="star5">
            <a:avLst/>
          </a:prstGeom>
          <a:solidFill>
            <a:srgbClr val="CBE6C7"/>
          </a:solidFill>
          <a:ln w="6350">
            <a:solidFill>
              <a:srgbClr val="92D05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9" name="Shape 219"/>
          <p:cNvSpPr txBox="false"/>
          <p:nvPr isPhoto="false"/>
        </p:nvSpPr>
        <p:spPr>
          <a:xfrm flipH="false" flipV="false" rot="0">
            <a:off x="4086295" y="3005809"/>
            <a:ext cx="241505" cy="212484"/>
          </a:xfrm>
          <a:prstGeom prst="star5">
            <a:avLst/>
          </a:prstGeom>
          <a:solidFill>
            <a:srgbClr val="595880"/>
          </a:solidFill>
          <a:ln w="12700">
            <a:solidFill>
              <a:srgbClr val="59588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0" name="Shape 220"/>
          <p:cNvSpPr txBox="false"/>
          <p:nvPr isPhoto="false"/>
        </p:nvSpPr>
        <p:spPr>
          <a:xfrm flipH="false" flipV="false" rot="0">
            <a:off x="4207047" y="3292028"/>
            <a:ext cx="309126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1" name="Shape 221"/>
          <p:cNvSpPr txBox="false"/>
          <p:nvPr isPhoto="false"/>
        </p:nvSpPr>
        <p:spPr>
          <a:xfrm flipH="false" flipV="false" rot="0">
            <a:off x="4604961" y="3279099"/>
            <a:ext cx="309126" cy="296767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2" name="Shape 222"/>
          <p:cNvSpPr txBox="false"/>
          <p:nvPr isPhoto="false"/>
        </p:nvSpPr>
        <p:spPr>
          <a:xfrm flipH="false" flipV="false" rot="0">
            <a:off x="4418167" y="3023705"/>
            <a:ext cx="241505" cy="212485"/>
          </a:xfrm>
          <a:prstGeom prst="star5">
            <a:avLst/>
          </a:prstGeom>
          <a:solidFill>
            <a:srgbClr val="595880"/>
          </a:solidFill>
          <a:ln w="12700">
            <a:solidFill>
              <a:srgbClr val="59588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3" name="Shape 223"/>
          <p:cNvSpPr txBox="false"/>
          <p:nvPr isPhoto="false"/>
        </p:nvSpPr>
        <p:spPr>
          <a:xfrm flipH="false" flipV="false" rot="0">
            <a:off x="4756179" y="3014757"/>
            <a:ext cx="241505" cy="212485"/>
          </a:xfrm>
          <a:prstGeom prst="star5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4" name="Shape 224"/>
          <p:cNvSpPr txBox="false"/>
          <p:nvPr isPhoto="false"/>
        </p:nvSpPr>
        <p:spPr>
          <a:xfrm flipH="false" flipV="false" rot="0">
            <a:off x="3903307" y="3319707"/>
            <a:ext cx="241505" cy="212485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5" name="Shape 225"/>
          <p:cNvSpPr txBox="false"/>
          <p:nvPr isPhoto="false"/>
        </p:nvSpPr>
        <p:spPr>
          <a:xfrm flipH="false" flipV="false" rot="0">
            <a:off x="5413109" y="3205393"/>
            <a:ext cx="241505" cy="212484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6" name="Shape 226"/>
          <p:cNvSpPr txBox="false"/>
          <p:nvPr isPhoto="false"/>
        </p:nvSpPr>
        <p:spPr>
          <a:xfrm flipH="false" flipV="false" rot="0">
            <a:off x="5751145" y="3212816"/>
            <a:ext cx="241505" cy="212485"/>
          </a:xfrm>
          <a:prstGeom prst="star5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7" name="Shape 227"/>
          <p:cNvSpPr txBox="false"/>
          <p:nvPr isPhoto="false"/>
        </p:nvSpPr>
        <p:spPr>
          <a:xfrm flipH="false" flipV="false" rot="0">
            <a:off x="6470948" y="3163251"/>
            <a:ext cx="309127" cy="296768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8" name="Shape 228"/>
          <p:cNvSpPr txBox="false"/>
          <p:nvPr isPhoto="false"/>
        </p:nvSpPr>
        <p:spPr>
          <a:xfrm flipH="false" flipV="false" rot="0">
            <a:off x="6089181" y="3172399"/>
            <a:ext cx="309126" cy="296767"/>
          </a:xfrm>
          <a:prstGeom prst="sun">
            <a:avLst/>
          </a:prstGeom>
          <a:solidFill>
            <a:srgbClr val="E87454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9" name="Shape 229"/>
          <p:cNvSpPr txBox="false"/>
          <p:nvPr isPhoto="false"/>
        </p:nvSpPr>
        <p:spPr>
          <a:xfrm flipH="false" flipV="false" rot="0">
            <a:off x="7196671" y="3014757"/>
            <a:ext cx="241504" cy="212485"/>
          </a:xfrm>
          <a:prstGeom prst="star5">
            <a:avLst/>
          </a:prstGeom>
          <a:solidFill>
            <a:srgbClr val="595880"/>
          </a:solidFill>
          <a:ln w="12700">
            <a:solidFill>
              <a:srgbClr val="59588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0" name="Shape 230"/>
          <p:cNvSpPr txBox="false"/>
          <p:nvPr isPhoto="false"/>
        </p:nvSpPr>
        <p:spPr>
          <a:xfrm flipH="false" flipV="false" rot="0">
            <a:off x="7057318" y="3304661"/>
            <a:ext cx="309126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1" name="Shape 231"/>
          <p:cNvSpPr txBox="false"/>
          <p:nvPr isPhoto="false"/>
        </p:nvSpPr>
        <p:spPr>
          <a:xfrm flipH="false" flipV="false" rot="0">
            <a:off x="7424112" y="3304661"/>
            <a:ext cx="309126" cy="296767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2" name="Shape 232"/>
          <p:cNvSpPr txBox="false"/>
          <p:nvPr isPhoto="false"/>
        </p:nvSpPr>
        <p:spPr>
          <a:xfrm flipH="false" flipV="false" rot="0">
            <a:off x="7606555" y="3009773"/>
            <a:ext cx="241504" cy="212484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3" name="Shape 233"/>
          <p:cNvSpPr txBox="false"/>
          <p:nvPr isPhoto="false"/>
        </p:nvSpPr>
        <p:spPr>
          <a:xfrm flipH="false" flipV="false" rot="0">
            <a:off x="7790908" y="3304661"/>
            <a:ext cx="309126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4" name="Shape 234"/>
          <p:cNvSpPr txBox="false"/>
          <p:nvPr isPhoto="false"/>
        </p:nvSpPr>
        <p:spPr>
          <a:xfrm flipH="false" flipV="false" rot="0">
            <a:off x="8184733" y="3304661"/>
            <a:ext cx="309126" cy="296767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5" name="Shape 235"/>
          <p:cNvSpPr txBox="false"/>
          <p:nvPr isPhoto="false"/>
        </p:nvSpPr>
        <p:spPr>
          <a:xfrm flipH="false" flipV="false" rot="0">
            <a:off x="7981229" y="3000687"/>
            <a:ext cx="309126" cy="296767"/>
          </a:xfrm>
          <a:prstGeom prst="sun">
            <a:avLst/>
          </a:prstGeom>
          <a:solidFill>
            <a:srgbClr val="CBE6C7"/>
          </a:solidFill>
          <a:ln w="6350">
            <a:solidFill>
              <a:srgbClr val="92D05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6" name="Shape 236"/>
          <p:cNvSpPr txBox="false"/>
          <p:nvPr isPhoto="false"/>
        </p:nvSpPr>
        <p:spPr>
          <a:xfrm flipH="false" flipV="false" rot="0">
            <a:off x="8923714" y="3186978"/>
            <a:ext cx="309126" cy="296767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7" name="Shape 237"/>
          <p:cNvSpPr txBox="false"/>
          <p:nvPr isPhoto="false"/>
        </p:nvSpPr>
        <p:spPr>
          <a:xfrm flipH="false" flipV="false" rot="0">
            <a:off x="9318117" y="3177541"/>
            <a:ext cx="309126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8" name="Shape 238"/>
          <p:cNvSpPr txBox="false"/>
          <p:nvPr isPhoto="false"/>
        </p:nvSpPr>
        <p:spPr>
          <a:xfrm flipH="false" flipV="false" rot="0">
            <a:off x="9711942" y="3177541"/>
            <a:ext cx="309126" cy="296767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9" name="Shape 239"/>
          <p:cNvSpPr txBox="false"/>
          <p:nvPr isPhoto="false"/>
        </p:nvSpPr>
        <p:spPr>
          <a:xfrm flipH="false" flipV="false" rot="0">
            <a:off x="11032501" y="3146386"/>
            <a:ext cx="343414" cy="294827"/>
          </a:xfrm>
          <a:prstGeom prst="star5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0" name="Shape 240"/>
          <p:cNvSpPr txBox="false"/>
          <p:nvPr isPhoto="false"/>
        </p:nvSpPr>
        <p:spPr>
          <a:xfrm flipH="false" flipV="false" rot="0">
            <a:off x="678674" y="4019345"/>
            <a:ext cx="241505" cy="212485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1" name="Shape 241"/>
          <p:cNvSpPr txBox="false"/>
          <p:nvPr isPhoto="false"/>
        </p:nvSpPr>
        <p:spPr>
          <a:xfrm flipH="false" flipV="false" rot="0">
            <a:off x="1014814" y="3978420"/>
            <a:ext cx="309126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2" name="Shape 242"/>
          <p:cNvSpPr txBox="false"/>
          <p:nvPr isPhoto="false"/>
        </p:nvSpPr>
        <p:spPr>
          <a:xfrm flipH="false" flipV="false" rot="0">
            <a:off x="2405783" y="3976605"/>
            <a:ext cx="309127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3" name="Shape 243"/>
          <p:cNvSpPr txBox="false"/>
          <p:nvPr isPhoto="false"/>
        </p:nvSpPr>
        <p:spPr>
          <a:xfrm flipH="false" flipV="false" rot="0">
            <a:off x="2797539" y="4029273"/>
            <a:ext cx="259979" cy="209155"/>
          </a:xfrm>
          <a:prstGeom prst="star5">
            <a:avLst/>
          </a:prstGeom>
          <a:solidFill>
            <a:srgbClr val="595880"/>
          </a:solidFill>
          <a:ln w="12700">
            <a:solidFill>
              <a:srgbClr val="59588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4" name="Shape 244"/>
          <p:cNvSpPr txBox="false"/>
          <p:nvPr isPhoto="false"/>
        </p:nvSpPr>
        <p:spPr>
          <a:xfrm flipH="false" flipV="false" rot="0">
            <a:off x="3914437" y="3991408"/>
            <a:ext cx="241505" cy="212485"/>
          </a:xfrm>
          <a:prstGeom prst="star5">
            <a:avLst/>
          </a:prstGeom>
          <a:solidFill>
            <a:srgbClr val="FCE2A9"/>
          </a:solidFill>
          <a:ln w="12700">
            <a:solidFill>
              <a:srgbClr val="FCE2A9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5" name="Shape 245"/>
          <p:cNvSpPr txBox="false"/>
          <p:nvPr isPhoto="false"/>
        </p:nvSpPr>
        <p:spPr>
          <a:xfrm flipH="false" flipV="false" rot="0">
            <a:off x="4600910" y="3965130"/>
            <a:ext cx="309126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6" name="Shape 246"/>
          <p:cNvSpPr txBox="false"/>
          <p:nvPr isPhoto="false"/>
        </p:nvSpPr>
        <p:spPr>
          <a:xfrm flipH="false" flipV="false" rot="0">
            <a:off x="4297170" y="3992809"/>
            <a:ext cx="241505" cy="212485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7" name="Shape 247"/>
          <p:cNvSpPr txBox="false"/>
          <p:nvPr isPhoto="false"/>
        </p:nvSpPr>
        <p:spPr>
          <a:xfrm flipH="false" flipV="false" rot="0">
            <a:off x="5389182" y="4097641"/>
            <a:ext cx="309126" cy="296767"/>
          </a:xfrm>
          <a:prstGeom prst="sun">
            <a:avLst/>
          </a:prstGeom>
          <a:solidFill>
            <a:srgbClr val="59588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8" name="Shape 248"/>
          <p:cNvSpPr txBox="false"/>
          <p:nvPr isPhoto="false"/>
        </p:nvSpPr>
        <p:spPr>
          <a:xfrm flipH="false" flipV="false" rot="0">
            <a:off x="5755798" y="4094218"/>
            <a:ext cx="309126" cy="296767"/>
          </a:xfrm>
          <a:prstGeom prst="sun">
            <a:avLst/>
          </a:prstGeom>
          <a:solidFill>
            <a:srgbClr val="59588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9" name="Shape 249"/>
          <p:cNvSpPr txBox="false"/>
          <p:nvPr isPhoto="false"/>
        </p:nvSpPr>
        <p:spPr>
          <a:xfrm flipH="false" flipV="false" rot="0">
            <a:off x="6168677" y="3845792"/>
            <a:ext cx="259979" cy="209155"/>
          </a:xfrm>
          <a:prstGeom prst="star5">
            <a:avLst/>
          </a:prstGeom>
          <a:solidFill>
            <a:srgbClr val="CBE6C7"/>
          </a:solidFill>
          <a:ln w="6350">
            <a:solidFill>
              <a:srgbClr val="92D05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0" name="Shape 250"/>
          <p:cNvSpPr txBox="false"/>
          <p:nvPr isPhoto="false"/>
        </p:nvSpPr>
        <p:spPr>
          <a:xfrm flipH="false" flipV="false" rot="0">
            <a:off x="6551058" y="3845792"/>
            <a:ext cx="259978" cy="209155"/>
          </a:xfrm>
          <a:prstGeom prst="star5">
            <a:avLst/>
          </a:prstGeom>
          <a:solidFill>
            <a:srgbClr val="CBE6C7"/>
          </a:solidFill>
          <a:ln w="6350">
            <a:solidFill>
              <a:srgbClr val="92D05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1" name="Shape 251"/>
          <p:cNvSpPr txBox="false"/>
          <p:nvPr isPhoto="false"/>
        </p:nvSpPr>
        <p:spPr>
          <a:xfrm flipH="false" flipV="false" rot="0">
            <a:off x="6138848" y="4093159"/>
            <a:ext cx="309126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2" name="Shape 252"/>
          <p:cNvSpPr txBox="false"/>
          <p:nvPr isPhoto="false"/>
        </p:nvSpPr>
        <p:spPr>
          <a:xfrm flipH="false" flipV="false" rot="0">
            <a:off x="6511639" y="4093159"/>
            <a:ext cx="309126" cy="296767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3" name="Shape 253"/>
          <p:cNvSpPr txBox="false"/>
          <p:nvPr isPhoto="false"/>
        </p:nvSpPr>
        <p:spPr>
          <a:xfrm flipH="false" flipV="false" rot="0">
            <a:off x="5394099" y="3847626"/>
            <a:ext cx="259979" cy="209155"/>
          </a:xfrm>
          <a:prstGeom prst="star5">
            <a:avLst/>
          </a:prstGeom>
          <a:solidFill>
            <a:srgbClr val="FCE2A9"/>
          </a:solidFill>
          <a:ln w="12700">
            <a:solidFill>
              <a:srgbClr val="FCE2A9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4" name="Shape 254"/>
          <p:cNvSpPr txBox="false"/>
          <p:nvPr isPhoto="false"/>
        </p:nvSpPr>
        <p:spPr>
          <a:xfrm flipH="false" flipV="false" rot="0">
            <a:off x="5782407" y="3845792"/>
            <a:ext cx="259979" cy="209155"/>
          </a:xfrm>
          <a:prstGeom prst="star5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5" name="Shape 255"/>
          <p:cNvSpPr txBox="false"/>
          <p:nvPr isPhoto="false"/>
        </p:nvSpPr>
        <p:spPr>
          <a:xfrm flipH="false" flipV="false" rot="0">
            <a:off x="7092168" y="3976605"/>
            <a:ext cx="309126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6" name="Shape 256"/>
          <p:cNvSpPr txBox="false"/>
          <p:nvPr isPhoto="false"/>
        </p:nvSpPr>
        <p:spPr>
          <a:xfrm flipH="false" flipV="false" rot="0">
            <a:off x="7459806" y="3968603"/>
            <a:ext cx="309126" cy="296767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7" name="Shape 257"/>
          <p:cNvSpPr txBox="false"/>
          <p:nvPr isPhoto="false"/>
        </p:nvSpPr>
        <p:spPr>
          <a:xfrm flipH="false" flipV="false" rot="0">
            <a:off x="7848059" y="3968603"/>
            <a:ext cx="309126" cy="296767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8" name="Shape 258"/>
          <p:cNvSpPr txBox="false"/>
          <p:nvPr isPhoto="false"/>
        </p:nvSpPr>
        <p:spPr>
          <a:xfrm flipH="false" flipV="false" rot="0">
            <a:off x="8219584" y="3967715"/>
            <a:ext cx="309126" cy="296767"/>
          </a:xfrm>
          <a:prstGeom prst="sun">
            <a:avLst/>
          </a:prstGeom>
          <a:solidFill>
            <a:srgbClr val="FCE2A9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9" name="Shape 259"/>
          <p:cNvSpPr txBox="false"/>
          <p:nvPr isPhoto="false"/>
        </p:nvSpPr>
        <p:spPr>
          <a:xfrm flipH="false" flipV="false" rot="0">
            <a:off x="9359918" y="3992809"/>
            <a:ext cx="317500" cy="267072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0" name="Shape 260"/>
          <p:cNvSpPr txBox="false"/>
          <p:nvPr isPhoto="false"/>
        </p:nvSpPr>
        <p:spPr>
          <a:xfrm flipH="false" flipV="false" rot="0">
            <a:off x="921675" y="4850577"/>
            <a:ext cx="259979" cy="209155"/>
          </a:xfrm>
          <a:prstGeom prst="star5">
            <a:avLst/>
          </a:prstGeom>
          <a:solidFill>
            <a:srgbClr val="595880"/>
          </a:solidFill>
          <a:ln w="12700">
            <a:solidFill>
              <a:srgbClr val="59588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1" name="Shape 261"/>
          <p:cNvSpPr txBox="false"/>
          <p:nvPr isPhoto="false"/>
        </p:nvSpPr>
        <p:spPr>
          <a:xfrm flipH="false" flipV="false" rot="0">
            <a:off x="2166641" y="4820641"/>
            <a:ext cx="241505" cy="212485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2" name="Shape 262"/>
          <p:cNvSpPr txBox="false"/>
          <p:nvPr isPhoto="false"/>
        </p:nvSpPr>
        <p:spPr>
          <a:xfrm flipH="false" flipV="false" rot="0">
            <a:off x="2617590" y="4820640"/>
            <a:ext cx="241505" cy="212485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3" name="Shape 263"/>
          <p:cNvSpPr txBox="false"/>
          <p:nvPr isPhoto="false"/>
        </p:nvSpPr>
        <p:spPr>
          <a:xfrm flipH="false" flipV="false" rot="0">
            <a:off x="3062323" y="4828277"/>
            <a:ext cx="241504" cy="212485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4" name="Shape 264"/>
          <p:cNvSpPr txBox="false"/>
          <p:nvPr isPhoto="false"/>
        </p:nvSpPr>
        <p:spPr>
          <a:xfrm flipH="false" flipV="false" rot="0">
            <a:off x="3779508" y="4822202"/>
            <a:ext cx="232574" cy="172856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5" name="Shape 265"/>
          <p:cNvSpPr txBox="false"/>
          <p:nvPr isPhoto="false"/>
        </p:nvSpPr>
        <p:spPr>
          <a:xfrm flipH="false" flipV="false" rot="0">
            <a:off x="4136206" y="4822202"/>
            <a:ext cx="232574" cy="172856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6" name="Shape 266"/>
          <p:cNvSpPr txBox="false"/>
          <p:nvPr isPhoto="false"/>
        </p:nvSpPr>
        <p:spPr>
          <a:xfrm flipH="false" flipV="false" rot="0">
            <a:off x="4474385" y="4810219"/>
            <a:ext cx="232574" cy="172856"/>
          </a:xfrm>
          <a:prstGeom prst="star5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7" name="Shape 267"/>
          <p:cNvSpPr txBox="false"/>
          <p:nvPr isPhoto="false"/>
        </p:nvSpPr>
        <p:spPr>
          <a:xfrm flipH="false" flipV="false" rot="0">
            <a:off x="4819522" y="4820640"/>
            <a:ext cx="232574" cy="172856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8" name="Shape 268"/>
          <p:cNvSpPr txBox="false"/>
          <p:nvPr isPhoto="false"/>
        </p:nvSpPr>
        <p:spPr>
          <a:xfrm flipH="false" flipV="false" rot="0">
            <a:off x="5559121" y="4792069"/>
            <a:ext cx="259979" cy="209155"/>
          </a:xfrm>
          <a:prstGeom prst="star5">
            <a:avLst/>
          </a:prstGeom>
          <a:solidFill>
            <a:srgbClr val="C8C7E0"/>
          </a:solidFill>
          <a:ln w="12700">
            <a:solidFill>
              <a:srgbClr val="C8C7E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9" name="Shape 269"/>
          <p:cNvSpPr txBox="false"/>
          <p:nvPr isPhoto="false"/>
        </p:nvSpPr>
        <p:spPr>
          <a:xfrm flipH="false" flipV="false" rot="0">
            <a:off x="5955672" y="4792301"/>
            <a:ext cx="259979" cy="209155"/>
          </a:xfrm>
          <a:prstGeom prst="star5">
            <a:avLst/>
          </a:prstGeom>
          <a:solidFill>
            <a:srgbClr val="E87454"/>
          </a:solidFill>
          <a:ln w="12700">
            <a:solidFill>
              <a:srgbClr val="E8745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0" name="Shape 270"/>
          <p:cNvSpPr txBox="false"/>
          <p:nvPr isPhoto="false"/>
        </p:nvSpPr>
        <p:spPr>
          <a:xfrm flipH="false" flipV="false" rot="0">
            <a:off x="6352223" y="4716720"/>
            <a:ext cx="309126" cy="296767"/>
          </a:xfrm>
          <a:prstGeom prst="sun">
            <a:avLst/>
          </a:prstGeom>
          <a:solidFill>
            <a:srgbClr val="CBE6C7"/>
          </a:solidFill>
          <a:ln w="6350">
            <a:solidFill>
              <a:srgbClr val="92D05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1" name="Shape 271"/>
          <p:cNvSpPr txBox="false"/>
          <p:nvPr isPhoto="false"/>
        </p:nvSpPr>
        <p:spPr>
          <a:xfrm flipH="false" flipV="false" rot="0">
            <a:off x="5932068" y="1410718"/>
            <a:ext cx="323729" cy="295438"/>
          </a:xfrm>
          <a:prstGeom prst="sun">
            <a:avLst/>
          </a:prstGeom>
          <a:solidFill>
            <a:srgbClr val="FDFAE7"/>
          </a:solidFill>
          <a:ln w="6350">
            <a:solidFill>
              <a:srgbClr val="FFC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72" name="GroupShape 27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3" name="Shape 273"/>
          <p:cNvSpPr txBox="true"/>
          <p:nvPr isPhoto="false"/>
        </p:nvSpPr>
        <p:spPr>
          <a:xfrm flipH="false" flipV="false" rot="0">
            <a:off x="1113252" y="257695"/>
            <a:ext cx="3425498" cy="1063486"/>
          </a:xfrm>
          <a:prstGeom prst="rect">
            <a:avLst/>
          </a:prstGeom>
        </p:spPr>
        <p:txBody>
          <a:bodyPr anchor="b" bIns="45720" lIns="91440" rIns="91440" tIns="45720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>
              <a:lnSpc>
                <a:spcPct val="90000"/>
              </a:lnSpc>
              <a:buNone/>
            </a:pPr>
            <a:endParaRPr sz="2800">
              <a:solidFill>
                <a:srgbClr val="0E5C4A"/>
              </a:solidFill>
              <a:latin typeface="Roboto ExtraBold"/>
              <a:ea typeface="Roboto ExtraBold"/>
              <a:cs typeface="Roboto ExtraBold"/>
            </a:endParaRPr>
          </a:p>
        </p:txBody>
      </p:sp>
      <p:pic>
        <p:nvPicPr>
          <p:cNvPr hidden="false" id="275" name="Picture 27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75023" y="120228"/>
            <a:ext cx="18290" cy="823030"/>
          </a:xfrm>
          <a:prstGeom prst="rect">
            <a:avLst/>
          </a:prstGeom>
        </p:spPr>
      </p:pic>
      <p:pic>
        <p:nvPicPr>
          <p:cNvPr hidden="false" id="277" name="Picture 27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824172" y="179490"/>
            <a:ext cx="1981372" cy="883997"/>
          </a:xfrm>
          <a:prstGeom prst="rect">
            <a:avLst/>
          </a:prstGeom>
        </p:spPr>
      </p:pic>
      <p:sp>
        <p:nvSpPr>
          <p:cNvPr hidden="false" id="278" name="Shape 278"/>
          <p:cNvSpPr txBox="false"/>
          <p:nvPr isPhoto="false"/>
        </p:nvSpPr>
        <p:spPr>
          <a:xfrm flipH="false" flipV="false" rot="0">
            <a:off x="775023" y="179490"/>
            <a:ext cx="4026132" cy="298543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450215" marL="0">
              <a:spcAft>
                <a:spcPts val="0"/>
              </a:spcAft>
            </a:pPr>
            <a:r>
              <a:rPr b="true" sz="1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НАУЧНЫЕ МЕРОПРИЯТИЯ</a:t>
            </a:r>
            <a:endParaRPr b="true" sz="140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indent="-171450" marL="1714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b="true" sz="1200">
                <a:solidFill>
                  <a:schemeClr val="accent2">
                    <a:lumMod val="50000"/>
                  </a:schemeClr>
                </a:solidFill>
              </a:rPr>
              <a:t>«Молодёжь и молодёжная политика: современное состояние и ресурсы развития» </a:t>
            </a:r>
            <a:endParaRPr b="true" sz="1200">
              <a:solidFill>
                <a:schemeClr val="accent2">
                  <a:lumMod val="50000"/>
                </a:schemeClr>
              </a:solidFill>
            </a:endParaRPr>
          </a:p>
          <a:p>
            <a:pPr algn="just" indent="-171450" marL="1714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b="true" sz="1200">
                <a:solidFill>
                  <a:schemeClr val="accent2">
                    <a:lumMod val="50000"/>
                  </a:schemeClr>
                </a:solidFill>
              </a:rPr>
              <a:t>«Педагогический профессионализм в цифровом образовательном пространстве» </a:t>
            </a:r>
            <a:endParaRPr b="true" sz="1200">
              <a:solidFill>
                <a:schemeClr val="accent2">
                  <a:lumMod val="50000"/>
                </a:schemeClr>
              </a:solidFill>
            </a:endParaRPr>
          </a:p>
          <a:p>
            <a:pPr algn="just" indent="-171450" marL="1714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b="true" sz="1200">
                <a:solidFill>
                  <a:schemeClr val="accent2">
                    <a:lumMod val="50000"/>
                  </a:schemeClr>
                </a:solidFill>
              </a:rPr>
              <a:t>«Национальная система образования: актуальные проблемы теории и практики профессионального взаимодействия» </a:t>
            </a:r>
            <a:endParaRPr b="true" sz="1200">
              <a:solidFill>
                <a:schemeClr val="accent2">
                  <a:lumMod val="50000"/>
                </a:schemeClr>
              </a:solidFill>
            </a:endParaRPr>
          </a:p>
          <a:p>
            <a:pPr algn="just" indent="-171450" marL="1714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b="true" sz="1200">
                <a:solidFill>
                  <a:schemeClr val="accent2">
                    <a:lumMod val="50000"/>
                  </a:schemeClr>
                </a:solidFill>
              </a:rPr>
              <a:t>«Научные школы как основа развития науки в современном университете» </a:t>
            </a:r>
            <a:endParaRPr b="true" sz="1200">
              <a:solidFill>
                <a:schemeClr val="accent2">
                  <a:lumMod val="50000"/>
                </a:schemeClr>
              </a:solidFill>
            </a:endParaRPr>
          </a:p>
          <a:p>
            <a:pPr algn="l" indent="-171450" marL="171450">
              <a:spcBef>
                <a:spcPts val="600"/>
              </a:spcBef>
              <a:buFont typeface="Arial"/>
              <a:buChar char="•"/>
            </a:pPr>
            <a:r>
              <a:rPr b="true" sz="1200">
                <a:solidFill>
                  <a:schemeClr val="accent2">
                    <a:lumMod val="50000"/>
                  </a:schemeClr>
                </a:solidFill>
              </a:rPr>
              <a:t>«Актуальные проблемы филологии и методики преподавания иностранных языков» </a:t>
            </a:r>
          </a:p>
          <a:p>
            <a:pPr algn="l" indent="-171450" marL="171450">
              <a:spcBef>
                <a:spcPts val="600"/>
              </a:spcBef>
              <a:buFont typeface="Arial"/>
              <a:buChar char="•"/>
            </a:pPr>
            <a:r>
              <a:rPr b="true" sz="1200">
                <a:solidFill>
                  <a:schemeClr val="accent2">
                    <a:lumMod val="50000"/>
                  </a:schemeClr>
                </a:solidFill>
              </a:rPr>
              <a:t>ДЕНЬ РАО в НГПУ</a:t>
            </a:r>
          </a:p>
        </p:txBody>
      </p:sp>
      <p:sp>
        <p:nvSpPr>
          <p:cNvPr hidden="false" id="279" name="Shape 279"/>
          <p:cNvSpPr txBox="false"/>
          <p:nvPr isPhoto="false"/>
        </p:nvSpPr>
        <p:spPr>
          <a:xfrm flipH="false" flipV="false" rot="0">
            <a:off x="6743742" y="1238055"/>
            <a:ext cx="4923905" cy="567847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spcAft>
                <a:spcPts val="0"/>
              </a:spcAft>
            </a:pPr>
            <a:r>
              <a:rPr b="true" sz="1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МЕРОПРИЯТИЯ-СПУТНИКИ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>
              <a:spcAft>
                <a:spcPts val="0"/>
              </a:spcAft>
            </a:pPr>
            <a:endParaRPr b="true" sz="140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indent="-285750" marL="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b="true" i="true" sz="1400"/>
              <a:t>Мастерская </a:t>
            </a:r>
            <a:r>
              <a:rPr b="true" sz="1400"/>
              <a:t>«Активные формы общественно-семейного взаимодействия» (</a:t>
            </a:r>
            <a:r>
              <a:rPr b="true" sz="1400">
                <a:solidFill>
                  <a:schemeClr val="accent2">
                    <a:lumMod val="50000"/>
                  </a:schemeClr>
                </a:solidFill>
              </a:rPr>
              <a:t>Инженерный лицей НГТУ</a:t>
            </a:r>
            <a:r>
              <a:rPr b="true" sz="1400"/>
              <a:t>)</a:t>
            </a:r>
            <a:endParaRPr b="true" sz="1400"/>
          </a:p>
          <a:p>
            <a:pPr algn="just" indent="-285750" marL="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b="true" i="true" sz="1400"/>
              <a:t>«Методический подиум </a:t>
            </a:r>
            <a:r>
              <a:rPr b="true" sz="1400"/>
              <a:t>«Методическая гордость России» (</a:t>
            </a:r>
            <a:r>
              <a:rPr b="true" sz="1400">
                <a:solidFill>
                  <a:schemeClr val="accent2">
                    <a:lumMod val="50000"/>
                  </a:schemeClr>
                </a:solidFill>
              </a:rPr>
              <a:t>НИПКиПРО</a:t>
            </a:r>
            <a:r>
              <a:rPr b="true" sz="1400"/>
              <a:t>)</a:t>
            </a:r>
            <a:endParaRPr b="true" sz="1400"/>
          </a:p>
          <a:p>
            <a:pPr algn="just" indent="-285750" marL="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b="true" i="true" sz="1400"/>
              <a:t>Семинар-практикум</a:t>
            </a:r>
            <a:r>
              <a:rPr b="true" sz="1400"/>
              <a:t> «Современные тенденции в использовании мультимедийного оборудования в образовательном процессе: что важно знать преподавателю вуза» (</a:t>
            </a:r>
            <a:r>
              <a:rPr b="true" sz="1400">
                <a:solidFill>
                  <a:schemeClr val="accent2">
                    <a:lumMod val="50000"/>
                  </a:schemeClr>
                </a:solidFill>
              </a:rPr>
              <a:t>ООО «ИВЕРТА»</a:t>
            </a:r>
            <a:r>
              <a:rPr b="true" sz="1400"/>
              <a:t>)</a:t>
            </a:r>
          </a:p>
          <a:p>
            <a:pPr algn="just" indent="-285750" marL="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b="true" i="true" sz="1400"/>
              <a:t>Авторская мастерская</a:t>
            </a:r>
            <a:r>
              <a:rPr b="true" sz="1400"/>
              <a:t>. Спектакль «Шалят праправнуки Чуковского» и открытый диалог с участниками встречи «Социальный театр как инструмент воспитания и социализации современных детей и подростков» </a:t>
            </a:r>
            <a:r>
              <a:rPr b="true" sz="1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b="true" sz="1400">
                <a:solidFill>
                  <a:schemeClr val="accent2">
                    <a:lumMod val="50000"/>
                  </a:schemeClr>
                </a:solidFill>
              </a:rPr>
              <a:t>ЦРТДиЮ</a:t>
            </a:r>
            <a:r>
              <a:rPr b="true" sz="140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b="true" sz="1400">
                <a:solidFill>
                  <a:schemeClr val="accent2">
                    <a:lumMod val="50000"/>
                  </a:schemeClr>
                </a:solidFill>
              </a:rPr>
              <a:t>Заельцовский</a:t>
            </a:r>
            <a:r>
              <a:rPr b="true" sz="1400"/>
              <a:t>)</a:t>
            </a:r>
          </a:p>
          <a:p>
            <a:pPr algn="just" indent="-285750" marL="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b="true" i="true" sz="1400"/>
              <a:t>Педагогические мастерские </a:t>
            </a:r>
            <a:r>
              <a:rPr b="true" sz="1400"/>
              <a:t>«Уроки от сердца - ключ к успеху» (</a:t>
            </a:r>
            <a:r>
              <a:rPr b="true" sz="1400">
                <a:solidFill>
                  <a:schemeClr val="accent2">
                    <a:lumMod val="50000"/>
                  </a:schemeClr>
                </a:solidFill>
              </a:rPr>
              <a:t>Педагогический колледж им А.С. Макаренко</a:t>
            </a:r>
            <a:r>
              <a:rPr b="true" sz="1400"/>
              <a:t>)</a:t>
            </a:r>
          </a:p>
          <a:p>
            <a:pPr algn="just" indent="-285750" marL="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b="true" i="true" sz="1400"/>
              <a:t>Международный круглый стол директоров школ </a:t>
            </a:r>
            <a:r>
              <a:rPr b="true" sz="1400"/>
              <a:t>«Вдохновляющее лидерство: роль управленческой команды школы в вопросах повышения качества математического и естественно-научного образования» (</a:t>
            </a:r>
            <a:r>
              <a:rPr b="true" sz="1400">
                <a:solidFill>
                  <a:schemeClr val="accent2">
                    <a:lumMod val="50000"/>
                  </a:schemeClr>
                </a:solidFill>
              </a:rPr>
              <a:t>НИМРО</a:t>
            </a:r>
            <a:r>
              <a:rPr sz="1400"/>
              <a:t>)</a:t>
            </a:r>
            <a:endParaRPr sz="1400"/>
          </a:p>
        </p:txBody>
      </p:sp>
      <p:sp>
        <p:nvSpPr>
          <p:cNvPr hidden="false" id="280" name="Shape 280"/>
          <p:cNvSpPr txBox="false"/>
          <p:nvPr isPhoto="false"/>
        </p:nvSpPr>
        <p:spPr>
          <a:xfrm flipH="false" flipV="false" rot="0">
            <a:off x="1844773" y="2739052"/>
            <a:ext cx="5063104" cy="411894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450215" marL="0">
              <a:spcAft>
                <a:spcPts val="0"/>
              </a:spcAft>
            </a:pPr>
            <a:r>
              <a:rPr b="true" sz="1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КУЛЬТУРНЫЕ ИНТЕГРАЦИИ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-171450" marL="1714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b="true" sz="1400">
                <a:solidFill>
                  <a:srgbClr val="385623"/>
                </a:solidFill>
              </a:rPr>
              <a:t>Коллективная выставка молодёжной секции Творческого Союза Художников России (НГПУ, открытие Форума)</a:t>
            </a:r>
            <a:endParaRPr b="true" sz="1400"/>
          </a:p>
          <a:p>
            <a:pPr algn="just" indent="-171450" marL="1714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b="true" sz="1400">
                <a:solidFill>
                  <a:srgbClr val="385623"/>
                </a:solidFill>
              </a:rPr>
              <a:t>Международная выставка детских дизайн-проектов «Молочные зубы. Лучшее» (</a:t>
            </a:r>
            <a:r>
              <a:rPr b="true" sz="1400">
                <a:solidFill>
                  <a:schemeClr val="accent2">
                    <a:lumMod val="75000"/>
                  </a:schemeClr>
                </a:solidFill>
              </a:rPr>
              <a:t>зал им. </a:t>
            </a:r>
            <a:r>
              <a:rPr b="true" sz="1400">
                <a:solidFill>
                  <a:schemeClr val="accent2">
                    <a:lumMod val="75000"/>
                  </a:schemeClr>
                </a:solidFill>
              </a:rPr>
              <a:t>А.Каца</a:t>
            </a:r>
            <a:r>
              <a:rPr b="true" sz="1400">
                <a:solidFill>
                  <a:srgbClr val="385623"/>
                </a:solidFill>
              </a:rPr>
              <a:t>)</a:t>
            </a:r>
            <a:endParaRPr b="true" sz="1400"/>
          </a:p>
          <a:p>
            <a:pPr algn="l" indent="-171450" marL="17145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b="true" sz="1400">
                <a:solidFill>
                  <a:srgbClr val="385623"/>
                </a:solidFill>
              </a:rPr>
              <a:t>Выставка выпускных квалификационных работ студентов ИИ (</a:t>
            </a:r>
            <a:r>
              <a:rPr b="true" sz="1400">
                <a:solidFill>
                  <a:schemeClr val="accent2">
                    <a:lumMod val="75000"/>
                  </a:schemeClr>
                </a:solidFill>
              </a:rPr>
              <a:t>НГХМ</a:t>
            </a:r>
            <a:r>
              <a:rPr b="true" sz="1400">
                <a:solidFill>
                  <a:srgbClr val="385623"/>
                </a:solidFill>
              </a:rPr>
              <a:t>)</a:t>
            </a:r>
            <a:endParaRPr b="true" sz="1400"/>
          </a:p>
          <a:p>
            <a:pPr algn="just" indent="-171450" marL="1714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b="true" sz="1400">
                <a:solidFill>
                  <a:srgbClr val="385623"/>
                </a:solidFill>
              </a:rPr>
              <a:t>Выставка произведений декоративно-прикладного творчества преподавателей и студентов «Неслучайные образы» («</a:t>
            </a:r>
            <a:r>
              <a:rPr b="true" sz="1400">
                <a:solidFill>
                  <a:schemeClr val="accent2">
                    <a:lumMod val="75000"/>
                  </a:schemeClr>
                </a:solidFill>
              </a:rPr>
              <a:t>Театр Глобус</a:t>
            </a:r>
            <a:r>
              <a:rPr b="true" sz="1400">
                <a:solidFill>
                  <a:srgbClr val="385623"/>
                </a:solidFill>
              </a:rPr>
              <a:t>»)</a:t>
            </a:r>
            <a:endParaRPr b="true" sz="1400"/>
          </a:p>
          <a:p>
            <a:pPr algn="just" indent="-171450" marL="1714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b="true" sz="1400">
                <a:solidFill>
                  <a:schemeClr val="accent6">
                    <a:lumMod val="50000"/>
                  </a:schemeClr>
                </a:solidFill>
              </a:rPr>
              <a:t>Открытые чтения Т.Е. Пьянковой в рамках проекта «Ценностные маяки» </a:t>
            </a:r>
            <a:r>
              <a:rPr b="true" sz="1400"/>
              <a:t>(</a:t>
            </a:r>
            <a:r>
              <a:rPr b="true" sz="1400">
                <a:solidFill>
                  <a:schemeClr val="accent2">
                    <a:lumMod val="75000"/>
                  </a:schemeClr>
                </a:solidFill>
              </a:rPr>
              <a:t>НГОНБ</a:t>
            </a:r>
            <a:r>
              <a:rPr b="true" sz="1400"/>
              <a:t>)</a:t>
            </a:r>
          </a:p>
          <a:p>
            <a:pPr algn="just" indent="-171450" marL="1714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b="true" sz="1400">
                <a:solidFill>
                  <a:schemeClr val="accent6">
                    <a:lumMod val="50000"/>
                  </a:schemeClr>
                </a:solidFill>
              </a:rPr>
              <a:t>Кинопоказ и дискуссия «Просветительский потенциал кинематографа» </a:t>
            </a:r>
            <a:r>
              <a:rPr b="true" sz="1400"/>
              <a:t>(</a:t>
            </a:r>
            <a:r>
              <a:rPr b="true" sz="1400">
                <a:solidFill>
                  <a:schemeClr val="accent2">
                    <a:lumMod val="75000"/>
                  </a:schemeClr>
                </a:solidFill>
              </a:rPr>
              <a:t>ЦК «Победа</a:t>
            </a:r>
            <a:r>
              <a:rPr b="true" sz="1400"/>
              <a:t>»)</a:t>
            </a:r>
          </a:p>
          <a:p>
            <a:pPr algn="just" indent="-171450" marL="1714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b="true" sz="1400">
                <a:solidFill>
                  <a:srgbClr val="385623"/>
                </a:solidFill>
              </a:rPr>
              <a:t>Экскурсии в зал редкой книги (</a:t>
            </a:r>
            <a:r>
              <a:rPr b="true" sz="1400">
                <a:solidFill>
                  <a:schemeClr val="accent2">
                    <a:lumMod val="50000"/>
                  </a:schemeClr>
                </a:solidFill>
              </a:rPr>
              <a:t>библиотека НПГУ</a:t>
            </a:r>
            <a:r>
              <a:rPr b="true" sz="1400">
                <a:solidFill>
                  <a:srgbClr val="385623"/>
                </a:solidFill>
              </a:rPr>
              <a:t>) </a:t>
            </a:r>
            <a:endParaRPr b="true" sz="1400"/>
          </a:p>
        </p:txBody>
      </p:sp>
      <p:sp>
        <p:nvSpPr>
          <p:cNvPr hidden="false" id="281" name="Shape 281"/>
          <p:cNvSpPr txBox="false"/>
          <p:nvPr isPhoto="false"/>
        </p:nvSpPr>
        <p:spPr>
          <a:xfrm flipH="false" flipV="false" rot="0">
            <a:off x="4666221" y="531743"/>
            <a:ext cx="5030480" cy="523219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just" indent="450215" marL="0">
              <a:spcAft>
                <a:spcPts val="0"/>
              </a:spcAft>
            </a:pPr>
            <a:r>
              <a:rPr b="true"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Молодежь НОВОСИБИРИ</a:t>
            </a:r>
            <a:endParaRPr b="true" sz="280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82" name="GroupShape 2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3" name="Shape 283"/>
          <p:cNvSpPr txBox="true"/>
          <p:nvPr isPhoto="false"/>
        </p:nvSpPr>
        <p:spPr>
          <a:xfrm flipH="false" flipV="false" rot="0">
            <a:off x="1146502" y="1"/>
            <a:ext cx="3425499" cy="1063486"/>
          </a:xfrm>
          <a:prstGeom prst="rect">
            <a:avLst/>
          </a:prstGeom>
        </p:spPr>
        <p:txBody>
          <a:bodyPr anchor="b" bIns="45720" lIns="91440" rIns="91440" tIns="45720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>
              <a:lnSpc>
                <a:spcPct val="90000"/>
              </a:lnSpc>
              <a:buNone/>
            </a:pPr>
            <a:endParaRPr sz="2800">
              <a:solidFill>
                <a:srgbClr val="0E5C4A"/>
              </a:solidFill>
              <a:latin typeface="Roboto ExtraBold"/>
              <a:ea typeface="Roboto ExtraBold"/>
              <a:cs typeface="Roboto ExtraBold"/>
            </a:endParaRPr>
          </a:p>
        </p:txBody>
      </p:sp>
      <p:pic>
        <p:nvPicPr>
          <p:cNvPr hidden="false" id="285" name="Picture 28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1" y="0"/>
            <a:ext cx="934277" cy="1401417"/>
          </a:xfrm>
          <a:prstGeom prst="rect">
            <a:avLst/>
          </a:prstGeom>
        </p:spPr>
      </p:pic>
      <p:pic>
        <p:nvPicPr>
          <p:cNvPr hidden="false" id="287" name="Picture 28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048814" y="4847409"/>
            <a:ext cx="3109228" cy="1981372"/>
          </a:xfrm>
          <a:prstGeom prst="rect">
            <a:avLst/>
          </a:prstGeom>
        </p:spPr>
      </p:pic>
      <p:sp>
        <p:nvSpPr>
          <p:cNvPr hidden="false" id="288" name="Shape 288"/>
          <p:cNvSpPr txBox="false"/>
          <p:nvPr isPhoto="false"/>
        </p:nvSpPr>
        <p:spPr>
          <a:xfrm flipH="false" flipV="false" rot="0">
            <a:off x="1077907" y="152465"/>
            <a:ext cx="7638630" cy="590931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just" indent="0" mar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b="true" sz="36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ОРГАНИЗАТОРЫ И ПАРТНЕРЫ ФОРУМА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90" name="Picture 290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3984261" y="731394"/>
            <a:ext cx="2081245" cy="1113493"/>
          </a:xfrm>
          <a:prstGeom prst="rect">
            <a:avLst/>
          </a:prstGeom>
        </p:spPr>
      </p:pic>
      <p:sp>
        <p:nvSpPr>
          <p:cNvPr hidden="false" id="291" name="Shape 291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93" name="Picture 293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6207344" y="765492"/>
            <a:ext cx="2185078" cy="1045294"/>
          </a:xfrm>
          <a:prstGeom prst="rect">
            <a:avLst/>
          </a:prstGeom>
        </p:spPr>
      </p:pic>
      <p:pic>
        <p:nvPicPr>
          <p:cNvPr hidden="false" id="295" name="Picture 295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701587" y="887073"/>
            <a:ext cx="1646298" cy="1348129"/>
          </a:xfrm>
          <a:prstGeom prst="rect">
            <a:avLst/>
          </a:prstGeom>
        </p:spPr>
      </p:pic>
      <p:pic>
        <p:nvPicPr>
          <p:cNvPr hidden="false" id="297" name="Picture 297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2453999" y="700708"/>
            <a:ext cx="1435936" cy="1288845"/>
          </a:xfrm>
          <a:prstGeom prst="rect">
            <a:avLst/>
          </a:prstGeom>
        </p:spPr>
      </p:pic>
      <p:pic>
        <p:nvPicPr>
          <p:cNvPr hidden="false" id="299" name="Picture 299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5309447" y="2332245"/>
            <a:ext cx="2359869" cy="583687"/>
          </a:xfrm>
          <a:prstGeom prst="rect">
            <a:avLst/>
          </a:prstGeom>
        </p:spPr>
      </p:pic>
      <p:pic>
        <p:nvPicPr>
          <p:cNvPr hidden="false" id="301" name="Picture 301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131102" y="2147683"/>
            <a:ext cx="1252329" cy="872389"/>
          </a:xfrm>
          <a:prstGeom prst="rect">
            <a:avLst/>
          </a:prstGeom>
        </p:spPr>
      </p:pic>
      <p:pic>
        <p:nvPicPr>
          <p:cNvPr hidden="false" id="303" name="Picture 303"/>
          <p:cNvPicPr preferRelativeResize="true"/>
          <p:nvPr isPhoto="false"/>
        </p:nvPicPr>
        <p:blipFill>
          <a:blip r:embed="rId9"/>
          <a:stretch/>
        </p:blipFill>
        <p:spPr>
          <a:xfrm flipH="false" flipV="false" rot="0">
            <a:off x="1467539" y="2314805"/>
            <a:ext cx="1372695" cy="640839"/>
          </a:xfrm>
          <a:prstGeom prst="rect">
            <a:avLst/>
          </a:prstGeom>
        </p:spPr>
      </p:pic>
      <p:pic>
        <p:nvPicPr>
          <p:cNvPr hidden="false" id="305" name="Picture 305"/>
          <p:cNvPicPr preferRelativeResize="true"/>
          <p:nvPr isPhoto="false"/>
        </p:nvPicPr>
        <p:blipFill>
          <a:blip r:embed="rId10"/>
          <a:stretch/>
        </p:blipFill>
        <p:spPr>
          <a:xfrm flipH="false" flipV="false" rot="0">
            <a:off x="3022309" y="2314805"/>
            <a:ext cx="991729" cy="574113"/>
          </a:xfrm>
          <a:prstGeom prst="rect">
            <a:avLst/>
          </a:prstGeom>
        </p:spPr>
      </p:pic>
      <p:pic>
        <p:nvPicPr>
          <p:cNvPr hidden="false" id="307" name="Picture 307"/>
          <p:cNvPicPr preferRelativeResize="true"/>
          <p:nvPr isPhoto="false"/>
        </p:nvPicPr>
        <p:blipFill>
          <a:blip r:embed="rId11"/>
          <a:stretch/>
        </p:blipFill>
        <p:spPr>
          <a:xfrm flipH="false" flipV="false" rot="0">
            <a:off x="155575" y="4279679"/>
            <a:ext cx="1594818" cy="908875"/>
          </a:xfrm>
          <a:prstGeom prst="rect">
            <a:avLst/>
          </a:prstGeom>
        </p:spPr>
      </p:pic>
      <p:pic>
        <p:nvPicPr>
          <p:cNvPr hidden="false" id="309" name="Picture 309"/>
          <p:cNvPicPr preferRelativeResize="true"/>
          <p:nvPr isPhoto="false"/>
        </p:nvPicPr>
        <p:blipFill>
          <a:blip r:embed="rId12"/>
          <a:stretch/>
        </p:blipFill>
        <p:spPr>
          <a:xfrm flipH="false" flipV="false" rot="0">
            <a:off x="1943838" y="4233094"/>
            <a:ext cx="760091" cy="914396"/>
          </a:xfrm>
          <a:prstGeom prst="rect">
            <a:avLst/>
          </a:prstGeom>
        </p:spPr>
      </p:pic>
      <p:pic>
        <p:nvPicPr>
          <p:cNvPr hidden="false" id="311" name="Picture 311"/>
          <p:cNvPicPr preferRelativeResize="true"/>
          <p:nvPr isPhoto="false"/>
        </p:nvPicPr>
        <p:blipFill>
          <a:blip r:embed="rId13"/>
          <a:stretch/>
        </p:blipFill>
        <p:spPr>
          <a:xfrm flipH="false" flipV="false" rot="0">
            <a:off x="5000216" y="3244368"/>
            <a:ext cx="997529" cy="743516"/>
          </a:xfrm>
          <a:prstGeom prst="rect">
            <a:avLst/>
          </a:prstGeom>
        </p:spPr>
      </p:pic>
      <p:pic>
        <p:nvPicPr>
          <p:cNvPr hidden="false" id="313" name="Picture 313"/>
          <p:cNvPicPr preferRelativeResize="true"/>
          <p:nvPr isPhoto="false"/>
        </p:nvPicPr>
        <p:blipFill>
          <a:blip r:embed="rId14"/>
          <a:stretch/>
        </p:blipFill>
        <p:spPr>
          <a:xfrm flipH="false" flipV="false" rot="0">
            <a:off x="2931939" y="5476916"/>
            <a:ext cx="1880504" cy="722359"/>
          </a:xfrm>
          <a:prstGeom prst="rect">
            <a:avLst/>
          </a:prstGeom>
        </p:spPr>
      </p:pic>
      <p:pic>
        <p:nvPicPr>
          <p:cNvPr hidden="false" id="315" name="Picture 315"/>
          <p:cNvPicPr preferRelativeResize="true"/>
          <p:nvPr isPhoto="false"/>
        </p:nvPicPr>
        <p:blipFill>
          <a:blip r:embed="rId15"/>
          <a:stretch/>
        </p:blipFill>
        <p:spPr>
          <a:xfrm flipH="false" flipV="false" rot="0">
            <a:off x="4118333" y="2332245"/>
            <a:ext cx="957771" cy="574113"/>
          </a:xfrm>
          <a:prstGeom prst="rect">
            <a:avLst/>
          </a:prstGeom>
        </p:spPr>
      </p:pic>
      <p:pic>
        <p:nvPicPr>
          <p:cNvPr hidden="false" id="317" name="Picture 317"/>
          <p:cNvPicPr preferRelativeResize="true"/>
          <p:nvPr isPhoto="false"/>
        </p:nvPicPr>
        <p:blipFill>
          <a:blip r:embed="rId16"/>
          <a:stretch/>
        </p:blipFill>
        <p:spPr>
          <a:xfrm flipH="false" flipV="false" rot="0">
            <a:off x="1621634" y="5676394"/>
            <a:ext cx="1230284" cy="426304"/>
          </a:xfrm>
          <a:prstGeom prst="rect">
            <a:avLst/>
          </a:prstGeom>
        </p:spPr>
      </p:pic>
      <p:pic>
        <p:nvPicPr>
          <p:cNvPr hidden="false" id="319" name="Picture 319"/>
          <p:cNvPicPr preferRelativeResize="true"/>
          <p:nvPr isPhoto="false"/>
        </p:nvPicPr>
        <p:blipFill>
          <a:blip r:embed="rId17"/>
          <a:stretch/>
        </p:blipFill>
        <p:spPr>
          <a:xfrm flipH="false" flipV="false" rot="0">
            <a:off x="313308" y="3191165"/>
            <a:ext cx="1043771" cy="677612"/>
          </a:xfrm>
          <a:prstGeom prst="rect">
            <a:avLst/>
          </a:prstGeom>
        </p:spPr>
      </p:pic>
      <p:pic>
        <p:nvPicPr>
          <p:cNvPr hidden="false" id="321" name="Picture 321"/>
          <p:cNvPicPr preferRelativeResize="true"/>
          <p:nvPr isPhoto="false"/>
        </p:nvPicPr>
        <p:blipFill>
          <a:blip r:embed="rId18"/>
          <a:stretch/>
        </p:blipFill>
        <p:spPr>
          <a:xfrm flipH="false" flipV="false" rot="0">
            <a:off x="1602584" y="3315996"/>
            <a:ext cx="1268384" cy="605540"/>
          </a:xfrm>
          <a:prstGeom prst="rect">
            <a:avLst/>
          </a:prstGeom>
        </p:spPr>
      </p:pic>
      <p:pic>
        <p:nvPicPr>
          <p:cNvPr hidden="false" id="323" name="Picture 323"/>
          <p:cNvPicPr preferRelativeResize="true"/>
          <p:nvPr isPhoto="false"/>
        </p:nvPicPr>
        <p:blipFill>
          <a:blip r:embed="rId19"/>
          <a:stretch/>
        </p:blipFill>
        <p:spPr>
          <a:xfrm flipH="false" flipV="false" rot="0">
            <a:off x="2958630" y="3244368"/>
            <a:ext cx="2143125" cy="899182"/>
          </a:xfrm>
          <a:prstGeom prst="rect">
            <a:avLst/>
          </a:prstGeom>
        </p:spPr>
      </p:pic>
      <p:pic>
        <p:nvPicPr>
          <p:cNvPr hidden="false" id="325" name="Picture 325"/>
          <p:cNvPicPr preferRelativeResize="true"/>
          <p:nvPr isPhoto="false"/>
        </p:nvPicPr>
        <p:blipFill>
          <a:blip r:embed="rId20"/>
          <a:stretch/>
        </p:blipFill>
        <p:spPr>
          <a:xfrm flipH="false" flipV="false" rot="0">
            <a:off x="307975" y="5464407"/>
            <a:ext cx="1022807" cy="850277"/>
          </a:xfrm>
          <a:prstGeom prst="rect">
            <a:avLst/>
          </a:prstGeom>
        </p:spPr>
      </p:pic>
      <p:pic>
        <p:nvPicPr>
          <p:cNvPr hidden="false" id="327" name="Picture 327"/>
          <p:cNvPicPr preferRelativeResize="true"/>
          <p:nvPr isPhoto="false"/>
        </p:nvPicPr>
        <p:blipFill>
          <a:blip r:embed="rId21"/>
          <a:stretch/>
        </p:blipFill>
        <p:spPr>
          <a:xfrm flipH="false" flipV="false" rot="0">
            <a:off x="3171967" y="4245457"/>
            <a:ext cx="969673" cy="828552"/>
          </a:xfrm>
          <a:prstGeom prst="rect">
            <a:avLst/>
          </a:prstGeom>
        </p:spPr>
      </p:pic>
      <p:pic>
        <p:nvPicPr>
          <p:cNvPr hidden="false" id="329" name="Picture 329"/>
          <p:cNvPicPr preferRelativeResize="true"/>
          <p:nvPr isPhoto="false"/>
        </p:nvPicPr>
        <p:blipFill>
          <a:blip r:embed="rId22"/>
          <a:stretch/>
        </p:blipFill>
        <p:spPr>
          <a:xfrm flipH="false" flipV="false" rot="0">
            <a:off x="4599970" y="4408002"/>
            <a:ext cx="1504999" cy="615913"/>
          </a:xfrm>
          <a:prstGeom prst="rect">
            <a:avLst/>
          </a:prstGeom>
        </p:spPr>
      </p:pic>
      <p:pic>
        <p:nvPicPr>
          <p:cNvPr hidden="false" id="331" name="Picture 331"/>
          <p:cNvPicPr preferRelativeResize="true"/>
          <p:nvPr isPhoto="false"/>
        </p:nvPicPr>
        <p:blipFill>
          <a:blip r:embed="rId23"/>
          <a:stretch/>
        </p:blipFill>
        <p:spPr>
          <a:xfrm flipH="false" flipV="false" rot="0">
            <a:off x="7621799" y="4414805"/>
            <a:ext cx="741370" cy="677610"/>
          </a:xfrm>
          <a:prstGeom prst="rect">
            <a:avLst/>
          </a:prstGeom>
        </p:spPr>
      </p:pic>
      <p:pic>
        <p:nvPicPr>
          <p:cNvPr hidden="false" id="333" name="Picture 333"/>
          <p:cNvPicPr preferRelativeResize="true"/>
          <p:nvPr isPhoto="false"/>
        </p:nvPicPr>
        <p:blipFill>
          <a:blip r:embed="rId24"/>
          <a:stretch/>
        </p:blipFill>
        <p:spPr>
          <a:xfrm flipH="false" flipV="false" rot="0">
            <a:off x="6548714" y="5424563"/>
            <a:ext cx="2408007" cy="774219"/>
          </a:xfrm>
          <a:prstGeom prst="rect">
            <a:avLst/>
          </a:prstGeom>
        </p:spPr>
      </p:pic>
      <p:pic>
        <p:nvPicPr>
          <p:cNvPr hidden="false" id="335" name="Picture 335"/>
          <p:cNvPicPr preferRelativeResize="true"/>
          <p:nvPr isPhoto="false"/>
        </p:nvPicPr>
        <p:blipFill>
          <a:blip r:embed="rId25"/>
          <a:stretch/>
        </p:blipFill>
        <p:spPr>
          <a:xfrm flipH="false" flipV="false" rot="0">
            <a:off x="6314947" y="3164138"/>
            <a:ext cx="1468766" cy="767549"/>
          </a:xfrm>
          <a:prstGeom prst="rect">
            <a:avLst/>
          </a:prstGeom>
        </p:spPr>
      </p:pic>
      <p:pic>
        <p:nvPicPr>
          <p:cNvPr hidden="false" id="337" name="Picture 337"/>
          <p:cNvPicPr preferRelativeResize="true"/>
          <p:nvPr isPhoto="false"/>
        </p:nvPicPr>
        <p:blipFill>
          <a:blip r:embed="rId26"/>
          <a:stretch/>
        </p:blipFill>
        <p:spPr>
          <a:xfrm flipH="false" flipV="false" rot="0">
            <a:off x="4541339" y="5476916"/>
            <a:ext cx="1915281" cy="635144"/>
          </a:xfrm>
          <a:prstGeom prst="rect">
            <a:avLst/>
          </a:prstGeom>
        </p:spPr>
      </p:pic>
      <p:pic>
        <p:nvPicPr>
          <p:cNvPr hidden="false" id="339" name="Picture 339"/>
          <p:cNvPicPr preferRelativeResize="true"/>
          <p:nvPr isPhoto="false"/>
        </p:nvPicPr>
        <p:blipFill>
          <a:blip r:embed="rId27"/>
          <a:stretch/>
        </p:blipFill>
        <p:spPr>
          <a:xfrm flipH="false" flipV="false" rot="0">
            <a:off x="6222862" y="4362258"/>
            <a:ext cx="1040811" cy="759831"/>
          </a:xfrm>
          <a:prstGeom prst="rect">
            <a:avLst/>
          </a:prstGeom>
        </p:spPr>
      </p:pic>
      <p:sp>
        <p:nvSpPr>
          <p:cNvPr hidden="false" id="340" name="Shape 340"/>
          <p:cNvSpPr txBox="false"/>
          <p:nvPr isPhoto="false"/>
        </p:nvSpPr>
        <p:spPr>
          <a:xfrm flipH="false" flipV="false" rot="0">
            <a:off x="9336709" y="370561"/>
            <a:ext cx="2799164" cy="625364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>
              <a:lnSpc>
                <a:spcPct val="115000"/>
              </a:lnSpc>
              <a:spcAft>
                <a:spcPts val="1000"/>
              </a:spcAft>
            </a:pPr>
            <a:r>
              <a:rPr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b="true" sz="3200">
                <a:solidFill>
                  <a:schemeClr val="accent2">
                    <a:lumMod val="50000"/>
                  </a:schemeClr>
                </a:solidFill>
                <a:latin typeface="Arial Black"/>
                <a:ea typeface="Arial Black"/>
                <a:cs typeface="Arial Black"/>
              </a:rPr>
              <a:t>50 </a:t>
            </a: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партнеров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41" name="Shape 341"/>
          <p:cNvSpPr txBox="false"/>
          <p:nvPr isPhoto="false"/>
        </p:nvSpPr>
        <p:spPr>
          <a:xfrm flipH="false" flipV="false" rot="0">
            <a:off x="8858374" y="473098"/>
            <a:ext cx="484631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42" name="Shape 342"/>
          <p:cNvSpPr txBox="false"/>
          <p:nvPr isPhoto="false"/>
        </p:nvSpPr>
        <p:spPr>
          <a:xfrm flipH="false" flipV="false" rot="0">
            <a:off x="8320004" y="1063487"/>
            <a:ext cx="3364738" cy="363554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85750" marL="742950">
              <a:lnSpc>
                <a:spcPct val="107000"/>
              </a:lnSpc>
              <a:spcAft>
                <a:spcPts val="0"/>
              </a:spcAft>
              <a:buFont typeface="Wingdings"/>
              <a:buChar char="q"/>
            </a:pPr>
            <a:r>
              <a:rPr>
                <a:solidFill>
                  <a:schemeClr val="accent6">
                    <a:lumMod val="50000"/>
                  </a:schemeClr>
                </a:solidFill>
              </a:rPr>
              <a:t>организации образования</a:t>
            </a:r>
          </a:p>
          <a:p>
            <a:pPr algn="l" indent="-285750" marL="742950">
              <a:lnSpc>
                <a:spcPct val="107000"/>
              </a:lnSpc>
              <a:spcAft>
                <a:spcPts val="0"/>
              </a:spcAft>
              <a:buFont typeface="Wingdings"/>
              <a:buChar char="q"/>
            </a:pPr>
            <a:endParaRPr>
              <a:solidFill>
                <a:schemeClr val="accent6">
                  <a:lumMod val="50000"/>
                </a:schemeClr>
              </a:solidFill>
            </a:endParaRPr>
          </a:p>
          <a:p>
            <a:pPr algn="l" indent="-285750" marL="742950">
              <a:lnSpc>
                <a:spcPct val="107000"/>
              </a:lnSpc>
              <a:spcAft>
                <a:spcPts val="0"/>
              </a:spcAft>
              <a:buFont typeface="Wingdings"/>
              <a:buChar char="q"/>
            </a:pPr>
            <a:r>
              <a:rPr>
                <a:solidFill>
                  <a:schemeClr val="accent6">
                    <a:lumMod val="50000"/>
                  </a:schemeClr>
                </a:solidFill>
              </a:rPr>
              <a:t>учреждения культуры</a:t>
            </a:r>
          </a:p>
          <a:p>
            <a:pPr algn="l" indent="-285750" marL="742950">
              <a:lnSpc>
                <a:spcPct val="107000"/>
              </a:lnSpc>
              <a:spcAft>
                <a:spcPts val="0"/>
              </a:spcAft>
              <a:buFont typeface="Wingdings"/>
              <a:buChar char="q"/>
            </a:pPr>
            <a:endParaRPr>
              <a:solidFill>
                <a:schemeClr val="accent6">
                  <a:lumMod val="50000"/>
                </a:schemeClr>
              </a:solidFill>
            </a:endParaRPr>
          </a:p>
          <a:p>
            <a:pPr algn="l" indent="-285750" marL="742950">
              <a:lnSpc>
                <a:spcPct val="107000"/>
              </a:lnSpc>
              <a:spcAft>
                <a:spcPts val="0"/>
              </a:spcAft>
              <a:buFont typeface="Wingdings"/>
              <a:buChar char="q"/>
            </a:pPr>
            <a:r>
              <a:rPr>
                <a:solidFill>
                  <a:schemeClr val="accent6">
                    <a:lumMod val="50000"/>
                  </a:schemeClr>
                </a:solidFill>
              </a:rPr>
              <a:t>общественные организации</a:t>
            </a:r>
          </a:p>
          <a:p>
            <a:pPr algn="l" indent="-285750" marL="742950">
              <a:lnSpc>
                <a:spcPct val="107000"/>
              </a:lnSpc>
              <a:spcAft>
                <a:spcPts val="0"/>
              </a:spcAft>
              <a:buFont typeface="Wingdings"/>
              <a:buChar char="q"/>
            </a:pPr>
            <a:endParaRPr>
              <a:solidFill>
                <a:schemeClr val="accent6">
                  <a:lumMod val="50000"/>
                </a:schemeClr>
              </a:solidFill>
            </a:endParaRPr>
          </a:p>
          <a:p>
            <a:pPr algn="l" indent="-285750" marL="742950">
              <a:lnSpc>
                <a:spcPct val="107000"/>
              </a:lnSpc>
              <a:spcAft>
                <a:spcPts val="0"/>
              </a:spcAft>
              <a:buFont typeface="Wingdings"/>
              <a:buChar char="q"/>
            </a:pPr>
            <a:r>
              <a:rPr>
                <a:solidFill>
                  <a:schemeClr val="accent6">
                    <a:lumMod val="50000"/>
                  </a:schemeClr>
                </a:solidFill>
              </a:rPr>
              <a:t>органы управления</a:t>
            </a:r>
          </a:p>
          <a:p>
            <a:pPr algn="l" indent="-285750" marL="742950">
              <a:lnSpc>
                <a:spcPct val="107000"/>
              </a:lnSpc>
              <a:spcAft>
                <a:spcPts val="0"/>
              </a:spcAft>
              <a:buFont typeface="Wingdings"/>
              <a:buChar char="q"/>
            </a:pPr>
            <a:endParaRPr>
              <a:solidFill>
                <a:schemeClr val="accent6">
                  <a:lumMod val="50000"/>
                </a:schemeClr>
              </a:solidFill>
            </a:endParaRPr>
          </a:p>
          <a:p>
            <a:pPr algn="l" indent="-285750" marL="742950">
              <a:lnSpc>
                <a:spcPct val="107000"/>
              </a:lnSpc>
              <a:spcAft>
                <a:spcPts val="0"/>
              </a:spcAft>
              <a:buFont typeface="Wingdings"/>
              <a:buChar char="q"/>
            </a:pPr>
            <a:r>
              <a:rPr>
                <a:solidFill>
                  <a:schemeClr val="accent6">
                    <a:lumMod val="50000"/>
                  </a:schemeClr>
                </a:solidFill>
              </a:rPr>
              <a:t>индустриальные партнёры</a:t>
            </a: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43" name="GroupShape 3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4" name="Shape 344"/>
          <p:cNvSpPr txBox="true"/>
          <p:nvPr isPhoto="false"/>
        </p:nvSpPr>
        <p:spPr>
          <a:xfrm flipH="false" flipV="false" rot="0">
            <a:off x="1146502" y="1"/>
            <a:ext cx="3425499" cy="1063486"/>
          </a:xfrm>
          <a:prstGeom prst="rect">
            <a:avLst/>
          </a:prstGeom>
        </p:spPr>
        <p:txBody>
          <a:bodyPr anchor="b" bIns="45720" lIns="91440" rIns="91440" tIns="45720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>
              <a:lnSpc>
                <a:spcPct val="90000"/>
              </a:lnSpc>
              <a:buNone/>
            </a:pPr>
            <a:endParaRPr sz="2800">
              <a:solidFill>
                <a:srgbClr val="0E5C4A"/>
              </a:solidFill>
              <a:latin typeface="Roboto ExtraBold"/>
              <a:ea typeface="Roboto ExtraBold"/>
              <a:cs typeface="Roboto ExtraBold"/>
            </a:endParaRPr>
          </a:p>
        </p:txBody>
      </p:sp>
      <p:sp>
        <p:nvSpPr>
          <p:cNvPr hidden="false" id="345" name="Shape 345"/>
          <p:cNvSpPr txBox="false"/>
          <p:nvPr isPhoto="false"/>
        </p:nvSpPr>
        <p:spPr>
          <a:xfrm flipH="false" flipV="false" rot="0">
            <a:off x="74814" y="1"/>
            <a:ext cx="11587941" cy="29238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>
              <a:spcAft>
                <a:spcPts val="0"/>
              </a:spcAft>
            </a:pPr>
            <a:endParaRPr b="true" sz="130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347" name="Picture 34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442068" y="77612"/>
            <a:ext cx="1639228" cy="1044607"/>
          </a:xfrm>
          <a:prstGeom prst="rect">
            <a:avLst/>
          </a:prstGeom>
        </p:spPr>
      </p:pic>
      <p:sp>
        <p:nvSpPr>
          <p:cNvPr hidden="false" id="348" name="Shape 348"/>
          <p:cNvSpPr txBox="false"/>
          <p:nvPr isPhoto="false"/>
        </p:nvSpPr>
        <p:spPr>
          <a:xfrm flipH="false" flipV="false" rot="0">
            <a:off x="0" y="1"/>
            <a:ext cx="12192000" cy="703410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7000"/>
              </a:lnSpc>
              <a:spcAft>
                <a:spcPts val="800"/>
              </a:spcAft>
            </a:pPr>
            <a:r>
              <a:rPr b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Открытие </a:t>
            </a:r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>
              <a:lnSpc>
                <a:spcPct val="107000"/>
              </a:lnSpc>
              <a:spcAft>
                <a:spcPts val="800"/>
              </a:spcAft>
            </a:pPr>
            <a:r>
              <a:rPr b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форума «Педагогическая Сибирь»</a:t>
            </a:r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07000"/>
              </a:lnSpc>
              <a:spcAft>
                <a:spcPts val="0"/>
              </a:spcAft>
            </a:pP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 октября 2025 года</a:t>
            </a:r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07000"/>
              </a:lnSpc>
              <a:spcAft>
                <a:spcPts val="0"/>
              </a:spcAft>
            </a:pP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14.00 -15.00</a:t>
            </a:r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07000"/>
              </a:lnSpc>
              <a:spcAft>
                <a:spcPts val="0"/>
              </a:spcAft>
            </a:pP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Читальный зал им. К. Д. Ушинского (140 человек, преподаватели НПГУ, студенты, представители партнерских организаций)</a:t>
            </a:r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lnSpc>
                <a:spcPct val="107000"/>
              </a:lnSpc>
              <a:spcAft>
                <a:spcPts val="800"/>
              </a:spcAft>
            </a:pP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Церемония официального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открытия </a:t>
            </a:r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lnSpc>
                <a:spcPct val="107000"/>
              </a:lnSpc>
              <a:spcAft>
                <a:spcPts val="800"/>
              </a:spcAft>
            </a:pPr>
            <a:r>
              <a:rPr b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Панельная дискуссия </a:t>
            </a:r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lnSpc>
                <a:spcPct val="107000"/>
              </a:lnSpc>
              <a:spcAft>
                <a:spcPts val="800"/>
              </a:spcAft>
            </a:pP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Модератор: Ю.Б.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Паначук</a:t>
            </a:r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lnSpc>
                <a:spcPct val="107000"/>
              </a:lnSpc>
              <a:spcAft>
                <a:spcPts val="800"/>
              </a:spcAft>
            </a:pP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дискуссии принимают участие:</a:t>
            </a:r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-285750" lvl="0" marL="285750">
              <a:lnSpc>
                <a:spcPct val="107000"/>
              </a:lnSpc>
              <a:spcAft>
                <a:spcPts val="0"/>
              </a:spcAft>
              <a:buFont typeface="Arial"/>
              <a:buChar char="•"/>
            </a:pPr>
            <a:r>
              <a:rPr b="true">
                <a:solidFill>
                  <a:srgbClr val="000000"/>
                </a:solidFill>
              </a:rPr>
              <a:t>А.С. Ситников,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директор школы № 216, кандидат педагогических наук, лауреат Всероссийского конкурса «Директор года-2025» </a:t>
            </a:r>
            <a:endParaRPr sz="1600"/>
          </a:p>
          <a:p>
            <a:pPr algn="just" indent="-285750" lvl="0" marL="285750">
              <a:lnSpc>
                <a:spcPct val="107000"/>
              </a:lnSpc>
              <a:spcAft>
                <a:spcPts val="0"/>
              </a:spcAft>
              <a:buFont typeface="Arial"/>
              <a:buChar char="•"/>
            </a:pPr>
            <a:r>
              <a:rPr b="true">
                <a:solidFill>
                  <a:srgbClr val="000000"/>
                </a:solidFill>
              </a:rPr>
              <a:t>М. Шабанов</a:t>
            </a:r>
            <a:r>
              <a:rPr>
                <a:solidFill>
                  <a:srgbClr val="000000"/>
                </a:solidFill>
              </a:rPr>
              <a:t>, советник директора по воспитанию, учитель истории и обществознания лицея №13 посёлка </a:t>
            </a:r>
            <a:r>
              <a:rPr>
                <a:solidFill>
                  <a:srgbClr val="000000"/>
                </a:solidFill>
              </a:rPr>
              <a:t>Краснообска</a:t>
            </a:r>
            <a:r>
              <a:rPr>
                <a:solidFill>
                  <a:srgbClr val="000000"/>
                </a:solidFill>
              </a:rPr>
              <a:t> Новосибирской области, лауреат Всероссийского конкурса «Учитель года-2025»</a:t>
            </a:r>
            <a:endParaRPr sz="1600"/>
          </a:p>
          <a:p>
            <a:pPr algn="just" indent="-285750" lvl="0" marL="285750">
              <a:lnSpc>
                <a:spcPct val="107000"/>
              </a:lnSpc>
              <a:spcAft>
                <a:spcPts val="0"/>
              </a:spcAft>
              <a:buFont typeface="Arial"/>
              <a:buChar char="•"/>
            </a:pPr>
            <a:r>
              <a:rPr b="true">
                <a:solidFill>
                  <a:srgbClr val="000000"/>
                </a:solidFill>
              </a:rPr>
              <a:t>Д. Б</a:t>
            </a:r>
            <a:r>
              <a:rPr b="true" i="true">
                <a:solidFill>
                  <a:srgbClr val="000000"/>
                </a:solidFill>
              </a:rPr>
              <a:t>. </a:t>
            </a:r>
            <a:r>
              <a:rPr b="true">
                <a:solidFill>
                  <a:srgbClr val="000000"/>
                </a:solidFill>
              </a:rPr>
              <a:t>Хисматулина</a:t>
            </a:r>
            <a:r>
              <a:rPr b="true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директор Сибирского регионального информационного центра «ИТАР-ТАСС» </a:t>
            </a:r>
            <a:endParaRPr sz="1600"/>
          </a:p>
          <a:p>
            <a:pPr algn="just" indent="-285750" lvl="0" marL="285750">
              <a:lnSpc>
                <a:spcPct val="107000"/>
              </a:lnSpc>
              <a:spcAft>
                <a:spcPts val="0"/>
              </a:spcAft>
              <a:buFont typeface="Arial"/>
              <a:buChar char="•"/>
            </a:pPr>
            <a:r>
              <a:rPr b="true">
                <a:solidFill>
                  <a:srgbClr val="000000"/>
                </a:solidFill>
              </a:rPr>
              <a:t>Н.В. Ярославцева</a:t>
            </a:r>
            <a:r>
              <a:rPr>
                <a:solidFill>
                  <a:srgbClr val="000000"/>
                </a:solidFill>
              </a:rPr>
              <a:t>, </a:t>
            </a:r>
            <a:r>
              <a:t>директор Новосибирского института мониторинга и развития образования, </a:t>
            </a:r>
            <a:r>
              <a:rPr>
                <a:solidFill>
                  <a:srgbClr val="333333"/>
                </a:solidFill>
              </a:rPr>
              <a:t>вице-президент Ассоциации лицеев и гимназий Новосибирской области,</a:t>
            </a:r>
            <a:r>
              <a:t> </a:t>
            </a:r>
            <a:endParaRPr sz="1600"/>
          </a:p>
          <a:p>
            <a:pPr algn="just" indent="-285750" lvl="0" marL="285750">
              <a:lnSpc>
                <a:spcPct val="107000"/>
              </a:lnSpc>
              <a:spcAft>
                <a:spcPts val="0"/>
              </a:spcAft>
              <a:buFont typeface="Arial"/>
              <a:buChar char="•"/>
            </a:pPr>
            <a:r>
              <a:rPr b="true"/>
              <a:t>Е.И</a:t>
            </a:r>
            <a:r>
              <a:rPr b="true"/>
              <a:t>. Сагайдак</a:t>
            </a:r>
            <a:r>
              <a:t>, </a:t>
            </a:r>
            <a:r>
              <a:t>н</a:t>
            </a:r>
            <a:r>
              <a:rPr>
                <a:solidFill>
                  <a:srgbClr val="4D483E"/>
                </a:solidFill>
              </a:rPr>
              <a:t>ачальник </a:t>
            </a:r>
            <a:r>
              <a:rPr>
                <a:solidFill>
                  <a:srgbClr val="4D483E"/>
                </a:solidFill>
              </a:rPr>
              <a:t>отдела международных связей</a:t>
            </a:r>
            <a:r>
              <a:t> НГУ</a:t>
            </a:r>
            <a:endParaRPr sz="1600"/>
          </a:p>
          <a:p>
            <a:pPr algn="just" indent="-285750" lvl="0" marL="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b="true">
                <a:solidFill>
                  <a:srgbClr val="000000"/>
                </a:solidFill>
              </a:rPr>
              <a:t>А. </a:t>
            </a:r>
            <a:r>
              <a:rPr b="true">
                <a:solidFill>
                  <a:srgbClr val="000000"/>
                </a:solidFill>
              </a:rPr>
              <a:t>Петросян</a:t>
            </a:r>
            <a:r>
              <a:rPr>
                <a:solidFill>
                  <a:srgbClr val="000000"/>
                </a:solidFill>
              </a:rPr>
              <a:t>,член</a:t>
            </a:r>
            <a:r>
              <a:rPr>
                <a:solidFill>
                  <a:srgbClr val="000000"/>
                </a:solidFill>
              </a:rPr>
              <a:t> команды молодежного правительства Новосибирской области </a:t>
            </a:r>
            <a:endParaRPr sz="1600"/>
          </a:p>
          <a:p>
            <a:pPr algn="just" indent="0" marL="0">
              <a:lnSpc>
                <a:spcPct val="107000"/>
              </a:lnSpc>
              <a:spcAft>
                <a:spcPts val="800"/>
              </a:spcAft>
            </a:pPr>
            <a:r>
              <a:t>15.00 – </a:t>
            </a:r>
            <a:r>
              <a:t>Открытие Коллективной выставки молодёжной секции Творческого Союза Художников России </a:t>
            </a:r>
            <a:r>
              <a:t>в </a:t>
            </a:r>
            <a:r>
              <a:t>переходе </a:t>
            </a:r>
            <a:r>
              <a:t> 2 </a:t>
            </a:r>
            <a:r>
              <a:t>этажа, главный корпус НГПУ</a:t>
            </a:r>
            <a:endParaRPr sz="1600"/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49" name="GroupShape 3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0" name="Shape 350"/>
          <p:cNvSpPr txBox="true"/>
          <p:nvPr isPhoto="false"/>
        </p:nvSpPr>
        <p:spPr>
          <a:xfrm flipH="false" flipV="false" rot="0">
            <a:off x="1146502" y="1"/>
            <a:ext cx="3425499" cy="1063486"/>
          </a:xfrm>
          <a:prstGeom prst="rect">
            <a:avLst/>
          </a:prstGeom>
        </p:spPr>
        <p:txBody>
          <a:bodyPr anchor="b" bIns="45720" lIns="91440" rIns="91440" tIns="45720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>
              <a:lnSpc>
                <a:spcPct val="90000"/>
              </a:lnSpc>
              <a:buNone/>
            </a:pPr>
            <a:endParaRPr sz="2800">
              <a:solidFill>
                <a:srgbClr val="0E5C4A"/>
              </a:solidFill>
              <a:latin typeface="Roboto ExtraBold"/>
              <a:ea typeface="Roboto ExtraBold"/>
              <a:cs typeface="Roboto ExtraBold"/>
            </a:endParaRPr>
          </a:p>
        </p:txBody>
      </p:sp>
      <p:sp>
        <p:nvSpPr>
          <p:cNvPr hidden="false" id="351" name="Shape 351"/>
          <p:cNvSpPr txBox="false"/>
          <p:nvPr isPhoto="false"/>
        </p:nvSpPr>
        <p:spPr>
          <a:xfrm flipH="false" flipV="false" rot="0">
            <a:off x="74814" y="1"/>
            <a:ext cx="11587941" cy="669414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27.10.2025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Зарядка с Чемпионом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28.10.2025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14.00 – Открытие Форума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НГПУ, Зал им. К. Д. Ушинского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15.00 – Открытие Коллективной выставки молодёжной секции Творческого Союза Художников России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переход, второй этаж, гл. 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коррус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15.00 – Педагогическая Олимпиада НГПУ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18.00 - Открытые чтения Т.Е. Пьянковой в рамках проекта «Ценностные маяки»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НГОНБ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29.10.2025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18.00 - Открытие Международной выставки детских 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дизайнпроектов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«Молочные зубы. Лучшее»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зал. им. А. 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Каца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30.10.2025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10.00 - Мастер-класс «Цифровое пространство дошкольного образования: современные тенденции реализации»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МБУ ППМС-центр «Магистр»)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12.00 - Кинопоказ и дискуссия «Просветительский потенциал кинематографа»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ЦКиО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«Победа»)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12.00 Открытая лекция «Игра как образовательный инструмент. Что можно и нужно делать с помощью игр»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НГПУ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14.00 - Мастерская «Обучающая командная игра для родителей «Что делать, если в школе...» (</a:t>
            </a:r>
            <a:r>
              <a:rPr i="true" spc="-45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МАОУ Новые грани</a:t>
            </a:r>
            <a:r>
              <a:rPr b="true" spc="-45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b="true" sz="130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17.00 - Выставка выпускных квалификационных работ студентов Института искусств направления подготовки «Педагогическое образование», профиль «Дизайн в образовании»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НГХМ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31.10.2025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10.00 Мастер-класс «Другие мы» (социально-культурный медиа-проект)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НГПУ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12.00 - Мастер-класс «Развитие коммуникативных компетенций с помощью игр»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НГПУ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12.00 - Всероссийская научно-практическая конференция молодых исследователей, посвящённая 90-летию НГПУ «Классическая и 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робожурналистика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вопросы и перспективы развития», </a:t>
            </a:r>
            <a:r>
              <a:rPr b="true"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онлайн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НГПУ</a:t>
            </a:r>
            <a:r>
              <a:rPr b="true"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b="true" sz="130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12.10 - Семинар «Физиологические и гигиенические основы спорта и оздоровительной физической культуры»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НГПУ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12.10 - Мастер-класс по русской каллиграфии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НГПУ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Грантовая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школа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15.00 - Открытие выставки произведений 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декоративноприкладного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творчества 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преподаватаелей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и студентов «Неслучайные образы»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НАМТ «Глобус»)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endParaRPr b="true" sz="130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01.11.2025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10.00 - Творческая лаборатория «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Медиаполигон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научное погружение»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НГПУ, Кванториум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>
              <a:spcAft>
                <a:spcPts val="0"/>
              </a:spcAft>
            </a:pP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14.00 - Мастер класс О.А. Фарафоновой, доцента института филологии и 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медиакоммуникаций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НГПУ «Актуальный диалог» (</a:t>
            </a:r>
            <a:r>
              <a:rPr i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НГПУ</a:t>
            </a:r>
            <a:r>
              <a:rPr b="true" sz="13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b="true" sz="130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353" name="Picture 35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442068" y="77612"/>
            <a:ext cx="1639228" cy="1044607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MyOffice-CoreFramework-Android/38-1384.1107.10145.1019.1@c2410d8ee4f0a04d0891967678df67bf0b929a69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2025-10-14T02:28:47Z</dcterms:created>
  <dcterms:modified xsi:type="dcterms:W3CDTF">2025-10-22T07:24:14Z</dcterms:modified>
</cp:coreProperties>
</file>